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1"/>
  </p:sldMasterIdLst>
  <p:notesMasterIdLst>
    <p:notesMasterId r:id="rId15"/>
  </p:notesMasterIdLst>
  <p:handoutMasterIdLst>
    <p:handoutMasterId r:id="rId16"/>
  </p:handoutMasterIdLst>
  <p:sldIdLst>
    <p:sldId id="259" r:id="rId2"/>
    <p:sldId id="260" r:id="rId3"/>
    <p:sldId id="332" r:id="rId4"/>
    <p:sldId id="400" r:id="rId5"/>
    <p:sldId id="448" r:id="rId6"/>
    <p:sldId id="390" r:id="rId7"/>
    <p:sldId id="402" r:id="rId8"/>
    <p:sldId id="403" r:id="rId9"/>
    <p:sldId id="395" r:id="rId10"/>
    <p:sldId id="381" r:id="rId11"/>
    <p:sldId id="396" r:id="rId12"/>
    <p:sldId id="393" r:id="rId13"/>
    <p:sldId id="398" r:id="rId14"/>
  </p:sldIdLst>
  <p:sldSz cx="10691813" cy="7559675"/>
  <p:notesSz cx="6858000" cy="9144000"/>
  <p:custDataLst>
    <p:tags r:id="rId1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ynne Ryan-Andrews" initials="LR" lastIdx="1" clrIdx="0">
    <p:extLst>
      <p:ext uri="{19B8F6BF-5375-455C-9EA6-DF929625EA0E}">
        <p15:presenceInfo xmlns:p15="http://schemas.microsoft.com/office/powerpoint/2012/main" userId="Lynne Ryan-Andrews" providerId="None"/>
      </p:ext>
    </p:extLst>
  </p:cmAuthor>
  <p:cmAuthor id="2" name="Lynne M Ryan-Andrews" initials="LMR" lastIdx="1" clrIdx="1">
    <p:extLst>
      <p:ext uri="{19B8F6BF-5375-455C-9EA6-DF929625EA0E}">
        <p15:presenceInfo xmlns:p15="http://schemas.microsoft.com/office/powerpoint/2012/main" userId="Lynne M Ryan-Andrew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326C"/>
    <a:srgbClr val="68323E"/>
    <a:srgbClr val="2490AD"/>
    <a:srgbClr val="178403"/>
    <a:srgbClr val="AD30B8"/>
    <a:srgbClr val="ACC32A"/>
    <a:srgbClr val="DD7758"/>
    <a:srgbClr val="FFFFFF"/>
    <a:srgbClr val="0B8C98"/>
    <a:srgbClr val="1F2E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23" autoAdjust="0"/>
    <p:restoredTop sz="94795"/>
  </p:normalViewPr>
  <p:slideViewPr>
    <p:cSldViewPr snapToGrid="0" snapToObjects="1" showGuides="1">
      <p:cViewPr varScale="1">
        <p:scale>
          <a:sx n="67" d="100"/>
          <a:sy n="67" d="100"/>
        </p:scale>
        <p:origin x="940" y="5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171" d="100"/>
          <a:sy n="171" d="100"/>
        </p:scale>
        <p:origin x="6552"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ppy Patel" userId="b5e8033a423efe45" providerId="LiveId" clId="{3C11DF2B-6205-4A62-A65A-FE92BA997B68}"/>
    <pc:docChg chg="custSel addSld delSld modSld">
      <pc:chgData name="Poppy Patel" userId="b5e8033a423efe45" providerId="LiveId" clId="{3C11DF2B-6205-4A62-A65A-FE92BA997B68}" dt="2025-09-23T11:20:51.498" v="17" actId="20577"/>
      <pc:docMkLst>
        <pc:docMk/>
      </pc:docMkLst>
      <pc:sldChg chg="modSp mod">
        <pc:chgData name="Poppy Patel" userId="b5e8033a423efe45" providerId="LiveId" clId="{3C11DF2B-6205-4A62-A65A-FE92BA997B68}" dt="2025-09-23T11:20:51.498" v="17" actId="20577"/>
        <pc:sldMkLst>
          <pc:docMk/>
          <pc:sldMk cId="0" sldId="259"/>
        </pc:sldMkLst>
        <pc:spChg chg="mod">
          <ac:chgData name="Poppy Patel" userId="b5e8033a423efe45" providerId="LiveId" clId="{3C11DF2B-6205-4A62-A65A-FE92BA997B68}" dt="2025-09-23T11:20:51.498" v="17" actId="20577"/>
          <ac:spMkLst>
            <pc:docMk/>
            <pc:sldMk cId="0" sldId="259"/>
            <ac:spMk id="3" creationId="{397760B4-4E69-4C88-82C6-9DB70C1688FC}"/>
          </ac:spMkLst>
        </pc:spChg>
        <pc:spChg chg="mod">
          <ac:chgData name="Poppy Patel" userId="b5e8033a423efe45" providerId="LiveId" clId="{3C11DF2B-6205-4A62-A65A-FE92BA997B68}" dt="2025-09-08T14:13:03.265" v="0" actId="20577"/>
          <ac:spMkLst>
            <pc:docMk/>
            <pc:sldMk cId="0" sldId="259"/>
            <ac:spMk id="5" creationId="{4486DD47-E29D-479C-AA99-707C7E4827E7}"/>
          </ac:spMkLst>
        </pc:spChg>
      </pc:sldChg>
      <pc:sldChg chg="modSp mod">
        <pc:chgData name="Poppy Patel" userId="b5e8033a423efe45" providerId="LiveId" clId="{3C11DF2B-6205-4A62-A65A-FE92BA997B68}" dt="2025-09-08T16:26:13.316" v="15" actId="20577"/>
        <pc:sldMkLst>
          <pc:docMk/>
          <pc:sldMk cId="682731566" sldId="381"/>
        </pc:sldMkLst>
        <pc:spChg chg="mod">
          <ac:chgData name="Poppy Patel" userId="b5e8033a423efe45" providerId="LiveId" clId="{3C11DF2B-6205-4A62-A65A-FE92BA997B68}" dt="2025-09-08T16:26:06.804" v="11" actId="20577"/>
          <ac:spMkLst>
            <pc:docMk/>
            <pc:sldMk cId="682731566" sldId="381"/>
            <ac:spMk id="5" creationId="{00000000-0000-0000-0000-000000000000}"/>
          </ac:spMkLst>
        </pc:spChg>
        <pc:spChg chg="mod">
          <ac:chgData name="Poppy Patel" userId="b5e8033a423efe45" providerId="LiveId" clId="{3C11DF2B-6205-4A62-A65A-FE92BA997B68}" dt="2025-09-08T16:26:09.748" v="13" actId="20577"/>
          <ac:spMkLst>
            <pc:docMk/>
            <pc:sldMk cId="682731566" sldId="381"/>
            <ac:spMk id="6" creationId="{49948617-41B8-4EB2-BFBD-B74E51D31134}"/>
          </ac:spMkLst>
        </pc:spChg>
        <pc:spChg chg="mod">
          <ac:chgData name="Poppy Patel" userId="b5e8033a423efe45" providerId="LiveId" clId="{3C11DF2B-6205-4A62-A65A-FE92BA997B68}" dt="2025-09-08T16:26:13.316" v="15" actId="20577"/>
          <ac:spMkLst>
            <pc:docMk/>
            <pc:sldMk cId="682731566" sldId="381"/>
            <ac:spMk id="20" creationId="{CEBBFF9A-8BEB-456B-ACA9-7EA139C90A0A}"/>
          </ac:spMkLst>
        </pc:spChg>
      </pc:sldChg>
      <pc:sldChg chg="add">
        <pc:chgData name="Poppy Patel" userId="b5e8033a423efe45" providerId="LiveId" clId="{3C11DF2B-6205-4A62-A65A-FE92BA997B68}" dt="2025-09-08T14:15:50.648" v="7"/>
        <pc:sldMkLst>
          <pc:docMk/>
          <pc:sldMk cId="1759041804" sldId="398"/>
        </pc:sldMkLst>
      </pc:sldChg>
      <pc:sldChg chg="modSp mod">
        <pc:chgData name="Poppy Patel" userId="b5e8033a423efe45" providerId="LiveId" clId="{3C11DF2B-6205-4A62-A65A-FE92BA997B68}" dt="2025-09-08T16:26:28.626" v="16" actId="20577"/>
        <pc:sldMkLst>
          <pc:docMk/>
          <pc:sldMk cId="3331579080" sldId="402"/>
        </pc:sldMkLst>
        <pc:spChg chg="mod">
          <ac:chgData name="Poppy Patel" userId="b5e8033a423efe45" providerId="LiveId" clId="{3C11DF2B-6205-4A62-A65A-FE92BA997B68}" dt="2025-09-08T16:26:28.626" v="16" actId="20577"/>
          <ac:spMkLst>
            <pc:docMk/>
            <pc:sldMk cId="3331579080" sldId="402"/>
            <ac:spMk id="6" creationId="{A9FC8517-7BA8-43D9-A852-9A795F173810}"/>
          </ac:spMkLst>
        </pc:spChg>
      </pc:sldChg>
      <pc:sldChg chg="addSp delSp modSp mod">
        <pc:chgData name="Poppy Patel" userId="b5e8033a423efe45" providerId="LiveId" clId="{3C11DF2B-6205-4A62-A65A-FE92BA997B68}" dt="2025-09-08T14:15:21.935" v="5"/>
        <pc:sldMkLst>
          <pc:docMk/>
          <pc:sldMk cId="2631623920" sldId="448"/>
        </pc:sldMkLst>
        <pc:spChg chg="add mod">
          <ac:chgData name="Poppy Patel" userId="b5e8033a423efe45" providerId="LiveId" clId="{3C11DF2B-6205-4A62-A65A-FE92BA997B68}" dt="2025-09-08T14:15:21.935" v="5"/>
          <ac:spMkLst>
            <pc:docMk/>
            <pc:sldMk cId="2631623920" sldId="448"/>
            <ac:spMk id="7" creationId="{55EF0781-7992-F7BF-9420-6272B29BECD9}"/>
          </ac:spMkLst>
        </pc:spChg>
        <pc:spChg chg="add mod">
          <ac:chgData name="Poppy Patel" userId="b5e8033a423efe45" providerId="LiveId" clId="{3C11DF2B-6205-4A62-A65A-FE92BA997B68}" dt="2025-09-08T14:15:21.935" v="5"/>
          <ac:spMkLst>
            <pc:docMk/>
            <pc:sldMk cId="2631623920" sldId="448"/>
            <ac:spMk id="8" creationId="{CF276717-C245-8561-5E73-A3A23665D1CF}"/>
          </ac:spMkLst>
        </pc:spChg>
      </pc:sldChg>
      <pc:sldChg chg="del">
        <pc:chgData name="Poppy Patel" userId="b5e8033a423efe45" providerId="LiveId" clId="{3C11DF2B-6205-4A62-A65A-FE92BA997B68}" dt="2025-09-08T14:13:26.090" v="2" actId="47"/>
        <pc:sldMkLst>
          <pc:docMk/>
          <pc:sldMk cId="3037136449" sldId="449"/>
        </pc:sldMkLst>
      </pc:sldChg>
      <pc:sldChg chg="del">
        <pc:chgData name="Poppy Patel" userId="b5e8033a423efe45" providerId="LiveId" clId="{3C11DF2B-6205-4A62-A65A-FE92BA997B68}" dt="2025-09-08T14:15:49.467" v="6" actId="47"/>
        <pc:sldMkLst>
          <pc:docMk/>
          <pc:sldMk cId="1403911543" sldId="45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A09DDA-0787-4B42-881F-6B3C2393185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4431845B-8C18-C246-A0D1-61FFD196315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0301B5-88AD-1849-891D-EA2905EB5A88}" type="datetimeFigureOut">
              <a:rPr lang="en-US" smtClean="0"/>
              <a:t>9/23/2025</a:t>
            </a:fld>
            <a:endParaRPr lang="en-US" dirty="0"/>
          </a:p>
        </p:txBody>
      </p:sp>
      <p:sp>
        <p:nvSpPr>
          <p:cNvPr id="4" name="Footer Placeholder 3">
            <a:extLst>
              <a:ext uri="{FF2B5EF4-FFF2-40B4-BE49-F238E27FC236}">
                <a16:creationId xmlns:a16="http://schemas.microsoft.com/office/drawing/2014/main" id="{EC75FE6D-CCE1-E44E-89A4-77460EF6CCB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DAD6315B-F8F9-5649-8DCB-C363E729D5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3A602F4-4C0C-5F4F-8771-7E15167AE556}" type="slidenum">
              <a:rPr lang="en-US" smtClean="0"/>
              <a:t>‹#›</a:t>
            </a:fld>
            <a:endParaRPr lang="en-US" dirty="0"/>
          </a:p>
        </p:txBody>
      </p:sp>
    </p:spTree>
    <p:extLst>
      <p:ext uri="{BB962C8B-B14F-4D97-AF65-F5344CB8AC3E}">
        <p14:creationId xmlns:p14="http://schemas.microsoft.com/office/powerpoint/2010/main" val="19574555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50AB23-24A6-494C-BA00-B87242B78CB4}" type="datetimeFigureOut">
              <a:rPr lang="en-GB" smtClean="0"/>
              <a:t>23/09/2025</a:t>
            </a:fld>
            <a:endParaRPr lang="en-GB" dirty="0"/>
          </a:p>
        </p:txBody>
      </p:sp>
      <p:sp>
        <p:nvSpPr>
          <p:cNvPr id="4" name="Slide Image Placeholder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CA530D-631F-4981-98F0-E6C07C67E1A3}" type="slidenum">
              <a:rPr lang="en-GB" smtClean="0"/>
              <a:t>‹#›</a:t>
            </a:fld>
            <a:endParaRPr lang="en-GB" dirty="0"/>
          </a:p>
        </p:txBody>
      </p:sp>
    </p:spTree>
    <p:extLst>
      <p:ext uri="{BB962C8B-B14F-4D97-AF65-F5344CB8AC3E}">
        <p14:creationId xmlns:p14="http://schemas.microsoft.com/office/powerpoint/2010/main" val="31295411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6" name="Google Shape;436;p4:notes"/>
          <p:cNvSpPr>
            <a:spLocks noGrp="1" noRot="1" noChangeAspect="1"/>
          </p:cNvSpPr>
          <p:nvPr>
            <p:ph type="sldImg" idx="2"/>
          </p:nvPr>
        </p:nvSpPr>
        <p:spPr>
          <a:xfrm>
            <a:off x="1246188" y="1143000"/>
            <a:ext cx="43656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Lines">
    <p:bg>
      <p:bgPr>
        <a:solidFill>
          <a:srgbClr val="DEDEDE"/>
        </a:solidFill>
        <a:effectLst/>
      </p:bgPr>
    </p:bg>
    <p:spTree>
      <p:nvGrpSpPr>
        <p:cNvPr id="1" name=""/>
        <p:cNvGrpSpPr/>
        <p:nvPr/>
      </p:nvGrpSpPr>
      <p:grpSpPr>
        <a:xfrm>
          <a:off x="0" y="0"/>
          <a:ext cx="0" cy="0"/>
          <a:chOff x="0" y="0"/>
          <a:chExt cx="0" cy="0"/>
        </a:xfrm>
      </p:grpSpPr>
      <p:sp>
        <p:nvSpPr>
          <p:cNvPr id="13" name="Picture Placeholder 4"/>
          <p:cNvSpPr>
            <a:spLocks noGrp="1"/>
          </p:cNvSpPr>
          <p:nvPr>
            <p:ph type="pic" sz="quarter" idx="10"/>
          </p:nvPr>
        </p:nvSpPr>
        <p:spPr bwMode="hidden">
          <a:xfrm>
            <a:off x="1" y="0"/>
            <a:ext cx="10691813" cy="6806241"/>
          </a:xfrm>
          <a:solidFill>
            <a:srgbClr val="DEDEDE"/>
          </a:solidFill>
        </p:spPr>
        <p:txBody>
          <a:bodyPr tIns="91440"/>
          <a:lstStyle>
            <a:lvl1pPr algn="ctr">
              <a:defRPr sz="1052" b="0">
                <a:solidFill>
                  <a:schemeClr val="tx1"/>
                </a:solidFill>
              </a:defRPr>
            </a:lvl1pPr>
          </a:lstStyle>
          <a:p>
            <a:r>
              <a:rPr lang="en-US" dirty="0"/>
              <a:t>Click icon to add picture</a:t>
            </a:r>
            <a:endParaRPr lang="en-GB" dirty="0"/>
          </a:p>
        </p:txBody>
      </p:sp>
      <p:sp>
        <p:nvSpPr>
          <p:cNvPr id="2" name="Title 1"/>
          <p:cNvSpPr>
            <a:spLocks noGrp="1"/>
          </p:cNvSpPr>
          <p:nvPr userDrawn="1">
            <p:ph type="ctrTitle" hasCustomPrompt="1"/>
          </p:nvPr>
        </p:nvSpPr>
        <p:spPr>
          <a:xfrm>
            <a:off x="388416" y="472479"/>
            <a:ext cx="6505577" cy="2077192"/>
          </a:xfrm>
        </p:spPr>
        <p:txBody>
          <a:bodyPr anchor="b" anchorCtr="0">
            <a:normAutofit/>
          </a:bodyPr>
          <a:lstStyle>
            <a:lvl1pPr algn="l">
              <a:lnSpc>
                <a:spcPct val="85000"/>
              </a:lnSpc>
              <a:defRPr sz="4400">
                <a:solidFill>
                  <a:schemeClr val="bg1"/>
                </a:solidFill>
              </a:defRPr>
            </a:lvl1pPr>
          </a:lstStyle>
          <a:p>
            <a:r>
              <a:rPr lang="en-US" dirty="0"/>
              <a:t>[Presentation title]</a:t>
            </a:r>
            <a:endParaRPr lang="en-GB" dirty="0"/>
          </a:p>
        </p:txBody>
      </p:sp>
      <p:sp>
        <p:nvSpPr>
          <p:cNvPr id="5" name="Rectangle 4">
            <a:extLst>
              <a:ext uri="{FF2B5EF4-FFF2-40B4-BE49-F238E27FC236}">
                <a16:creationId xmlns:a16="http://schemas.microsoft.com/office/drawing/2014/main" id="{4E7AF81B-6742-4AE1-A07D-FDFD73009073}"/>
              </a:ext>
            </a:extLst>
          </p:cNvPr>
          <p:cNvSpPr/>
          <p:nvPr userDrawn="1"/>
        </p:nvSpPr>
        <p:spPr>
          <a:xfrm>
            <a:off x="0" y="6806242"/>
            <a:ext cx="10691813" cy="753434"/>
          </a:xfrm>
          <a:prstGeom prst="rect">
            <a:avLst/>
          </a:prstGeom>
          <a:solidFill>
            <a:schemeClr val="accent5"/>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6" name="TextBox 5">
            <a:extLst>
              <a:ext uri="{FF2B5EF4-FFF2-40B4-BE49-F238E27FC236}">
                <a16:creationId xmlns:a16="http://schemas.microsoft.com/office/drawing/2014/main" id="{4BF49F56-1E3E-4629-933C-F6363529AF5D}"/>
              </a:ext>
            </a:extLst>
          </p:cNvPr>
          <p:cNvSpPr txBox="1"/>
          <p:nvPr userDrawn="1"/>
        </p:nvSpPr>
        <p:spPr>
          <a:xfrm>
            <a:off x="388413" y="7133330"/>
            <a:ext cx="2052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bg1"/>
                </a:solidFill>
              </a:rPr>
              <a:t>Tech We Can</a:t>
            </a:r>
          </a:p>
        </p:txBody>
      </p:sp>
    </p:spTree>
    <p:extLst>
      <p:ext uri="{BB962C8B-B14F-4D97-AF65-F5344CB8AC3E}">
        <p14:creationId xmlns:p14="http://schemas.microsoft.com/office/powerpoint/2010/main" val="12918934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6_Title and Content">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6AA6EF94-9322-4247-B294-91C0E5C27761}"/>
              </a:ext>
            </a:extLst>
          </p:cNvPr>
          <p:cNvSpPr txBox="1"/>
          <p:nvPr userDrawn="1"/>
        </p:nvSpPr>
        <p:spPr>
          <a:xfrm>
            <a:off x="388413" y="7055696"/>
            <a:ext cx="2628000" cy="151194"/>
          </a:xfrm>
          <a:prstGeom prst="rect">
            <a:avLst/>
          </a:prstGeom>
          <a:solidFill>
            <a:schemeClr val="accent6"/>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15573855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4_Title and Content">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D784CDA2-0E87-40AA-8FF7-126782782774}"/>
              </a:ext>
            </a:extLst>
          </p:cNvPr>
          <p:cNvSpPr txBox="1"/>
          <p:nvPr userDrawn="1"/>
        </p:nvSpPr>
        <p:spPr>
          <a:xfrm>
            <a:off x="388413" y="7055696"/>
            <a:ext cx="2628000" cy="151194"/>
          </a:xfrm>
          <a:prstGeom prst="rect">
            <a:avLst/>
          </a:prstGeom>
          <a:solidFill>
            <a:schemeClr val="accent3"/>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39883293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5" y="1512606"/>
            <a:ext cx="4800179"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5503222" y="1512605"/>
            <a:ext cx="4800179"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Title 5"/>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7" name="Slide Number Placeholder 6">
            <a:extLst>
              <a:ext uri="{FF2B5EF4-FFF2-40B4-BE49-F238E27FC236}">
                <a16:creationId xmlns:a16="http://schemas.microsoft.com/office/drawing/2014/main" id="{00456CA5-A388-1D41-B4AF-6658D4C957A1}"/>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1657275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4"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3799214"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12" name="Content Placeholder 3"/>
          <p:cNvSpPr>
            <a:spLocks noGrp="1"/>
          </p:cNvSpPr>
          <p:nvPr>
            <p:ph sz="half" idx="13" hasCustomPrompt="1"/>
          </p:nvPr>
        </p:nvSpPr>
        <p:spPr>
          <a:xfrm>
            <a:off x="7208622"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Title 5"/>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7" name="Slide Number Placeholder 6">
            <a:extLst>
              <a:ext uri="{FF2B5EF4-FFF2-40B4-BE49-F238E27FC236}">
                <a16:creationId xmlns:a16="http://schemas.microsoft.com/office/drawing/2014/main" id="{2DE0F926-F4BA-044E-B97A-AA8668B032A8}"/>
              </a:ext>
            </a:extLst>
          </p:cNvPr>
          <p:cNvSpPr>
            <a:spLocks noGrp="1"/>
          </p:cNvSpPr>
          <p:nvPr>
            <p:ph type="sldNum" sz="quarter" idx="15"/>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3230190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4"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2947100"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Content Placeholder 3"/>
          <p:cNvSpPr>
            <a:spLocks noGrp="1"/>
          </p:cNvSpPr>
          <p:nvPr>
            <p:ph sz="half" idx="13" hasCustomPrompt="1"/>
          </p:nvPr>
        </p:nvSpPr>
        <p:spPr>
          <a:xfrm>
            <a:off x="5503222"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7" name="Content Placeholder 3"/>
          <p:cNvSpPr>
            <a:spLocks noGrp="1"/>
          </p:cNvSpPr>
          <p:nvPr>
            <p:ph sz="half" idx="14" hasCustomPrompt="1"/>
          </p:nvPr>
        </p:nvSpPr>
        <p:spPr>
          <a:xfrm>
            <a:off x="8059343"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9" name="Title 8"/>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10" name="Slide Number Placeholder 9">
            <a:extLst>
              <a:ext uri="{FF2B5EF4-FFF2-40B4-BE49-F238E27FC236}">
                <a16:creationId xmlns:a16="http://schemas.microsoft.com/office/drawing/2014/main" id="{CD6E0CB0-5FCA-9E41-ACFD-7D08A524DF43}"/>
              </a:ext>
            </a:extLst>
          </p:cNvPr>
          <p:cNvSpPr>
            <a:spLocks noGrp="1"/>
          </p:cNvSpPr>
          <p:nvPr>
            <p:ph type="sldNum" sz="quarter" idx="16"/>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1396647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[Slide title]</a:t>
            </a:r>
            <a:endParaRPr lang="en-GB" dirty="0"/>
          </a:p>
        </p:txBody>
      </p:sp>
      <p:sp>
        <p:nvSpPr>
          <p:cNvPr id="5" name="Slide Number Placeholder 4">
            <a:extLst>
              <a:ext uri="{FF2B5EF4-FFF2-40B4-BE49-F238E27FC236}">
                <a16:creationId xmlns:a16="http://schemas.microsoft.com/office/drawing/2014/main" id="{5AE750E3-3DF6-B94E-959B-C6E962A30CCF}"/>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5315883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6E9B7AB-8379-3341-BEF5-2E85A7299A74}"/>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3079579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177113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7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4170847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8_Title and Content">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46378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5" name="TextBox 4">
            <a:extLst>
              <a:ext uri="{FF2B5EF4-FFF2-40B4-BE49-F238E27FC236}">
                <a16:creationId xmlns:a16="http://schemas.microsoft.com/office/drawing/2014/main" id="{9E23F83F-DD88-4864-B3FE-90AABC58B5B6}"/>
              </a:ext>
            </a:extLst>
          </p:cNvPr>
          <p:cNvSpPr txBox="1"/>
          <p:nvPr userDrawn="1"/>
        </p:nvSpPr>
        <p:spPr>
          <a:xfrm>
            <a:off x="388413" y="7055696"/>
            <a:ext cx="2628000" cy="151194"/>
          </a:xfrm>
          <a:prstGeom prst="rect">
            <a:avLst/>
          </a:prstGeom>
          <a:solidFill>
            <a:schemeClr val="accent5"/>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340970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_Title and Content">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9294D828-E515-4FE0-B2AF-581C78F77DA8}"/>
              </a:ext>
            </a:extLst>
          </p:cNvPr>
          <p:cNvSpPr txBox="1"/>
          <p:nvPr userDrawn="1"/>
        </p:nvSpPr>
        <p:spPr>
          <a:xfrm>
            <a:off x="388413" y="7055696"/>
            <a:ext cx="2628000" cy="151194"/>
          </a:xfrm>
          <a:prstGeom prst="rect">
            <a:avLst/>
          </a:prstGeom>
          <a:solidFill>
            <a:schemeClr val="tx2"/>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24506907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9_Title and Content">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EDF5A9D5-F477-4B37-AA3B-40EAE5F016C0}"/>
              </a:ext>
            </a:extLst>
          </p:cNvPr>
          <p:cNvSpPr txBox="1"/>
          <p:nvPr userDrawn="1"/>
        </p:nvSpPr>
        <p:spPr>
          <a:xfrm>
            <a:off x="388413" y="7055696"/>
            <a:ext cx="2628000" cy="151194"/>
          </a:xfrm>
          <a:prstGeom prst="rect">
            <a:avLst/>
          </a:prstGeom>
          <a:solidFill>
            <a:schemeClr val="accent1"/>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1433096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3_Title and Content">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7E68D499-1647-48CB-BCCE-D12D17664ADA}"/>
              </a:ext>
            </a:extLst>
          </p:cNvPr>
          <p:cNvSpPr txBox="1"/>
          <p:nvPr userDrawn="1"/>
        </p:nvSpPr>
        <p:spPr>
          <a:xfrm>
            <a:off x="388413" y="7055696"/>
            <a:ext cx="2628000" cy="151194"/>
          </a:xfrm>
          <a:prstGeom prst="rect">
            <a:avLst/>
          </a:prstGeom>
          <a:solidFill>
            <a:schemeClr val="accent2"/>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40319442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5_Title and Content">
    <p:bg>
      <p:bgPr>
        <a:solidFill>
          <a:srgbClr val="2490AD"/>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7E68D499-1647-48CB-BCCE-D12D17664ADA}"/>
              </a:ext>
            </a:extLst>
          </p:cNvPr>
          <p:cNvSpPr txBox="1"/>
          <p:nvPr userDrawn="1"/>
        </p:nvSpPr>
        <p:spPr>
          <a:xfrm>
            <a:off x="388413" y="7055696"/>
            <a:ext cx="2628000" cy="151194"/>
          </a:xfrm>
          <a:prstGeom prst="rect">
            <a:avLst/>
          </a:prstGeom>
          <a:solidFill>
            <a:srgbClr val="2490AD"/>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19490582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8414" y="365104"/>
            <a:ext cx="9914986" cy="900000"/>
          </a:xfrm>
          <a:prstGeom prst="rect">
            <a:avLst/>
          </a:prstGeom>
        </p:spPr>
        <p:txBody>
          <a:bodyPr vert="horz" lIns="0" tIns="0" rIns="0" bIns="0" rtlCol="0" anchor="t" anchorCtr="0">
            <a:normAutofit/>
          </a:bodyPr>
          <a:lstStyle/>
          <a:p>
            <a:r>
              <a:rPr lang="en-US" dirty="0"/>
              <a:t>[Slide title]</a:t>
            </a:r>
            <a:endParaRPr lang="en-GB" dirty="0"/>
          </a:p>
        </p:txBody>
      </p:sp>
      <p:sp>
        <p:nvSpPr>
          <p:cNvPr id="3" name="Text Placeholder 2"/>
          <p:cNvSpPr>
            <a:spLocks noGrp="1"/>
          </p:cNvSpPr>
          <p:nvPr>
            <p:ph type="body" idx="1"/>
          </p:nvPr>
        </p:nvSpPr>
        <p:spPr>
          <a:xfrm>
            <a:off x="388414" y="1512606"/>
            <a:ext cx="9914986" cy="5400000"/>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9933364" y="7055696"/>
            <a:ext cx="370037" cy="151194"/>
          </a:xfrm>
          <a:prstGeom prst="rect">
            <a:avLst/>
          </a:prstGeom>
        </p:spPr>
        <p:txBody>
          <a:bodyPr vert="horz" lIns="0" tIns="0" rIns="0" bIns="0" rtlCol="0" anchor="b" anchorCtr="0">
            <a:noAutofit/>
          </a:bodyPr>
          <a:lstStyle>
            <a:lvl1pPr algn="r">
              <a:defRPr sz="800">
                <a:solidFill>
                  <a:schemeClr val="tx1"/>
                </a:solidFill>
              </a:defRPr>
            </a:lvl1pPr>
          </a:lstStyle>
          <a:p>
            <a:fld id="{7870704B-CE94-48CC-AF30-84932A1262A7}" type="slidenum">
              <a:rPr lang="en-GB" smtClean="0"/>
              <a:pPr/>
              <a:t>‹#›</a:t>
            </a:fld>
            <a:endParaRPr lang="en-GB" dirty="0"/>
          </a:p>
        </p:txBody>
      </p:sp>
      <p:sp>
        <p:nvSpPr>
          <p:cNvPr id="8" name="TextBox 7"/>
          <p:cNvSpPr txBox="1"/>
          <p:nvPr/>
        </p:nvSpPr>
        <p:spPr>
          <a:xfrm>
            <a:off x="388413" y="7055696"/>
            <a:ext cx="2700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tx1"/>
                </a:solidFill>
              </a:rPr>
              <a:t>Tech We Can  </a:t>
            </a:r>
            <a:r>
              <a:rPr lang="en-GB" sz="800" dirty="0">
                <a:solidFill>
                  <a:schemeClr val="tx1"/>
                </a:solidFill>
              </a:rPr>
              <a:t>|  Tech for Education</a:t>
            </a:r>
          </a:p>
        </p:txBody>
      </p:sp>
    </p:spTree>
    <p:extLst>
      <p:ext uri="{BB962C8B-B14F-4D97-AF65-F5344CB8AC3E}">
        <p14:creationId xmlns:p14="http://schemas.microsoft.com/office/powerpoint/2010/main" val="3011101579"/>
      </p:ext>
    </p:extLst>
  </p:cSld>
  <p:clrMap bg1="lt1" tx1="dk1" bg2="lt2" tx2="dk2" accent1="accent1" accent2="accent2" accent3="accent3" accent4="accent4" accent5="accent5" accent6="accent6" hlink="hlink" folHlink="folHlink"/>
  <p:sldLayoutIdLst>
    <p:sldLayoutId id="2147483731" r:id="rId1"/>
    <p:sldLayoutId id="2147483741" r:id="rId2"/>
    <p:sldLayoutId id="2147483797" r:id="rId3"/>
    <p:sldLayoutId id="2147483798" r:id="rId4"/>
    <p:sldLayoutId id="2147483791" r:id="rId5"/>
    <p:sldLayoutId id="2147483792" r:id="rId6"/>
    <p:sldLayoutId id="2147483799" r:id="rId7"/>
    <p:sldLayoutId id="2147483793" r:id="rId8"/>
    <p:sldLayoutId id="2147483800" r:id="rId9"/>
    <p:sldLayoutId id="2147483796" r:id="rId10"/>
    <p:sldLayoutId id="2147483794" r:id="rId11"/>
    <p:sldLayoutId id="2147483744" r:id="rId12"/>
    <p:sldLayoutId id="2147483746" r:id="rId13"/>
    <p:sldLayoutId id="2147483747" r:id="rId14"/>
    <p:sldLayoutId id="2147483786" r:id="rId15"/>
    <p:sldLayoutId id="2147483787" r:id="rId16"/>
  </p:sldLayoutIdLst>
  <p:hf hdr="0" ftr="0" dt="0"/>
  <p:txStyles>
    <p:titleStyle>
      <a:lvl1pPr algn="l" defTabSz="801934"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tx2"/>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tx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tx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9pPr>
    </p:bodyStyle>
    <p:otherStyle>
      <a:defPPr>
        <a:defRPr lang="en-US"/>
      </a:defPPr>
      <a:lvl1pPr marL="0" algn="l" defTabSz="801934" rtl="0" eaLnBrk="1" latinLnBrk="0" hangingPunct="1">
        <a:defRPr sz="1403" kern="1200">
          <a:solidFill>
            <a:schemeClr val="tx1"/>
          </a:solidFill>
          <a:latin typeface="+mn-lt"/>
          <a:ea typeface="+mn-ea"/>
          <a:cs typeface="+mn-cs"/>
        </a:defRPr>
      </a:lvl1pPr>
      <a:lvl2pPr marL="400967" algn="l" defTabSz="801934" rtl="0" eaLnBrk="1" latinLnBrk="0" hangingPunct="1">
        <a:defRPr sz="1403" kern="1200">
          <a:solidFill>
            <a:schemeClr val="tx1"/>
          </a:solidFill>
          <a:latin typeface="+mn-lt"/>
          <a:ea typeface="+mn-ea"/>
          <a:cs typeface="+mn-cs"/>
        </a:defRPr>
      </a:lvl2pPr>
      <a:lvl3pPr marL="801934" algn="l" defTabSz="801934" rtl="0" eaLnBrk="1" latinLnBrk="0" hangingPunct="1">
        <a:defRPr sz="1403" kern="1200">
          <a:solidFill>
            <a:schemeClr val="tx1"/>
          </a:solidFill>
          <a:latin typeface="+mn-lt"/>
          <a:ea typeface="+mn-ea"/>
          <a:cs typeface="+mn-cs"/>
        </a:defRPr>
      </a:lvl3pPr>
      <a:lvl4pPr marL="1202901" algn="l" defTabSz="801934" rtl="0" eaLnBrk="1" latinLnBrk="0" hangingPunct="1">
        <a:defRPr sz="1403" kern="1200">
          <a:solidFill>
            <a:schemeClr val="tx1"/>
          </a:solidFill>
          <a:latin typeface="+mn-lt"/>
          <a:ea typeface="+mn-ea"/>
          <a:cs typeface="+mn-cs"/>
        </a:defRPr>
      </a:lvl4pPr>
      <a:lvl5pPr marL="1603868" algn="l" defTabSz="801934" rtl="0" eaLnBrk="1" latinLnBrk="0" hangingPunct="1">
        <a:defRPr sz="1403" kern="1200">
          <a:solidFill>
            <a:schemeClr val="tx1"/>
          </a:solidFill>
          <a:latin typeface="+mn-lt"/>
          <a:ea typeface="+mn-ea"/>
          <a:cs typeface="+mn-cs"/>
        </a:defRPr>
      </a:lvl5pPr>
      <a:lvl6pPr marL="2004835" algn="l" defTabSz="801934" rtl="0" eaLnBrk="1" latinLnBrk="0" hangingPunct="1">
        <a:defRPr sz="1403" kern="1200">
          <a:solidFill>
            <a:schemeClr val="tx1"/>
          </a:solidFill>
          <a:latin typeface="+mn-lt"/>
          <a:ea typeface="+mn-ea"/>
          <a:cs typeface="+mn-cs"/>
        </a:defRPr>
      </a:lvl6pPr>
      <a:lvl7pPr marL="2405802" algn="l" defTabSz="801934" rtl="0" eaLnBrk="1" latinLnBrk="0" hangingPunct="1">
        <a:defRPr sz="1403" kern="1200">
          <a:solidFill>
            <a:schemeClr val="tx1"/>
          </a:solidFill>
          <a:latin typeface="+mn-lt"/>
          <a:ea typeface="+mn-ea"/>
          <a:cs typeface="+mn-cs"/>
        </a:defRPr>
      </a:lvl7pPr>
      <a:lvl8pPr marL="2806769" algn="l" defTabSz="801934" rtl="0" eaLnBrk="1" latinLnBrk="0" hangingPunct="1">
        <a:defRPr sz="1403" kern="1200">
          <a:solidFill>
            <a:schemeClr val="tx1"/>
          </a:solidFill>
          <a:latin typeface="+mn-lt"/>
          <a:ea typeface="+mn-ea"/>
          <a:cs typeface="+mn-cs"/>
        </a:defRPr>
      </a:lvl8pPr>
      <a:lvl9pPr marL="3207736" algn="l" defTabSz="801934" rtl="0" eaLnBrk="1" latinLnBrk="0" hangingPunct="1">
        <a:defRPr sz="1403"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368" userDrawn="1">
          <p15:clr>
            <a:srgbClr val="F26B43"/>
          </p15:clr>
        </p15:guide>
        <p15:guide id="1" pos="245" userDrawn="1">
          <p15:clr>
            <a:srgbClr val="F26B43"/>
          </p15:clr>
        </p15:guide>
        <p15:guide id="2" pos="6490" userDrawn="1">
          <p15:clr>
            <a:srgbClr val="F26B43"/>
          </p15:clr>
        </p15:guide>
        <p15:guide id="3" pos="3467" userDrawn="1">
          <p15:clr>
            <a:srgbClr val="F26B43"/>
          </p15:clr>
        </p15:guide>
        <p15:guide id="4" pos="3268" userDrawn="1">
          <p15:clr>
            <a:srgbClr val="F26B43"/>
          </p15:clr>
        </p15:guide>
        <p15:guide id="5" orient="horz" pos="4286" userDrawn="1">
          <p15:clr>
            <a:srgbClr val="F26B43"/>
          </p15:clr>
        </p15:guide>
        <p15:guide id="6" pos="2391" userDrawn="1">
          <p15:clr>
            <a:srgbClr val="F26B43"/>
          </p15:clr>
        </p15:guide>
        <p15:guide id="7" pos="2194" userDrawn="1">
          <p15:clr>
            <a:srgbClr val="F26B43"/>
          </p15:clr>
        </p15:guide>
        <p15:guide id="8" pos="4343" userDrawn="1">
          <p15:clr>
            <a:srgbClr val="F26B43"/>
          </p15:clr>
        </p15:guide>
        <p15:guide id="9" pos="4540" userDrawn="1">
          <p15:clr>
            <a:srgbClr val="F26B43"/>
          </p15:clr>
        </p15:guide>
        <p15:guide id="10" orient="horz" pos="2381" userDrawn="1">
          <p15:clr>
            <a:srgbClr val="F26B43"/>
          </p15:clr>
        </p15:guide>
        <p15:guide id="11" orient="horz" pos="1461" userDrawn="1">
          <p15:clr>
            <a:srgbClr val="F26B43"/>
          </p15:clr>
        </p15:guide>
        <p15:guide id="12" orient="horz" pos="1263" userDrawn="1">
          <p15:clr>
            <a:srgbClr val="F26B43"/>
          </p15:clr>
        </p15:guide>
        <p15:guide id="13" orient="horz" pos="29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hyperlink" Target="https://www.youtube.com/watch?v=DkOKrVV3SS0"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www.youtube.com/watch?v=G_9AjuVVzJ0" TargetMode="Externa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11.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hyperlink" Target="https://jig.space/case-studies" TargetMode="External"/><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hyperlink" Target="https://www.youtube.com/watch?v=CL0em5laXwc"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jig.space/case-studies"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486DD47-E29D-479C-AA99-707C7E4827E7}"/>
              </a:ext>
            </a:extLst>
          </p:cNvPr>
          <p:cNvSpPr>
            <a:spLocks noGrp="1"/>
          </p:cNvSpPr>
          <p:nvPr>
            <p:ph sz="half" idx="1"/>
          </p:nvPr>
        </p:nvSpPr>
        <p:spPr>
          <a:xfrm>
            <a:off x="388414" y="922672"/>
            <a:ext cx="6505578" cy="4304235"/>
          </a:xfrm>
        </p:spPr>
        <p:txBody>
          <a:bodyPr/>
          <a:lstStyle/>
          <a:p>
            <a:pPr lvl="1">
              <a:spcAft>
                <a:spcPts val="600"/>
              </a:spcAft>
            </a:pPr>
            <a:r>
              <a:rPr lang="en-GB" dirty="0"/>
              <a:t>Before delivering Tech for Education, please make sure you have: </a:t>
            </a:r>
          </a:p>
          <a:p>
            <a:pPr lvl="2">
              <a:spcAft>
                <a:spcPts val="600"/>
              </a:spcAft>
            </a:pPr>
            <a:r>
              <a:rPr lang="en-GB" dirty="0"/>
              <a:t>Downloaded and read the Tech for Education plan.</a:t>
            </a:r>
          </a:p>
          <a:p>
            <a:pPr lvl="2">
              <a:spcAft>
                <a:spcPts val="600"/>
              </a:spcAft>
            </a:pPr>
            <a:r>
              <a:rPr lang="en-GB" dirty="0"/>
              <a:t>Loaded </a:t>
            </a:r>
            <a:r>
              <a:rPr lang="en-GB" dirty="0" err="1"/>
              <a:t>JigSpace</a:t>
            </a:r>
            <a:r>
              <a:rPr lang="en-GB" dirty="0"/>
              <a:t> and </a:t>
            </a:r>
            <a:r>
              <a:rPr lang="en-GB" dirty="0" err="1"/>
              <a:t>Froggipedia</a:t>
            </a:r>
            <a:r>
              <a:rPr lang="en-GB" dirty="0"/>
              <a:t> onto an AR compatible device </a:t>
            </a:r>
            <a:br>
              <a:rPr lang="en-GB" dirty="0"/>
            </a:br>
            <a:r>
              <a:rPr lang="en-GB" dirty="0"/>
              <a:t>i.e. a phone (to model to the class)</a:t>
            </a:r>
          </a:p>
          <a:p>
            <a:pPr lvl="2">
              <a:spcAft>
                <a:spcPts val="600"/>
              </a:spcAft>
            </a:pPr>
            <a:r>
              <a:rPr lang="en-GB" dirty="0"/>
              <a:t>Loaded </a:t>
            </a:r>
            <a:r>
              <a:rPr lang="en-GB" dirty="0" err="1"/>
              <a:t>Chatterpix</a:t>
            </a:r>
            <a:r>
              <a:rPr lang="en-GB" dirty="0"/>
              <a:t> onto your tablets and had a go at using the apps yourself</a:t>
            </a:r>
          </a:p>
          <a:p>
            <a:pPr lvl="2">
              <a:spcAft>
                <a:spcPts val="600"/>
              </a:spcAft>
            </a:pPr>
            <a:r>
              <a:rPr lang="en-GB" dirty="0"/>
              <a:t>A mirroring device will really help you when demonstrating the apps to the students – this can be a cable or something like an Apple TV</a:t>
            </a:r>
          </a:p>
          <a:p>
            <a:pPr lvl="2">
              <a:spcAft>
                <a:spcPts val="600"/>
              </a:spcAft>
            </a:pPr>
            <a:r>
              <a:rPr lang="en-GB" dirty="0"/>
              <a:t>Created a list of tech workers for the students to research or use the examples on the slide</a:t>
            </a:r>
            <a:endParaRPr lang="en-GB" b="0" dirty="0"/>
          </a:p>
        </p:txBody>
      </p:sp>
      <p:sp>
        <p:nvSpPr>
          <p:cNvPr id="3" name="Content Placeholder 2">
            <a:extLst>
              <a:ext uri="{FF2B5EF4-FFF2-40B4-BE49-F238E27FC236}">
                <a16:creationId xmlns:a16="http://schemas.microsoft.com/office/drawing/2014/main" id="{397760B4-4E69-4C88-82C6-9DB70C1688FC}"/>
              </a:ext>
            </a:extLst>
          </p:cNvPr>
          <p:cNvSpPr>
            <a:spLocks noGrp="1"/>
          </p:cNvSpPr>
          <p:nvPr>
            <p:ph sz="half" idx="13"/>
          </p:nvPr>
        </p:nvSpPr>
        <p:spPr>
          <a:xfrm>
            <a:off x="7208622" y="922673"/>
            <a:ext cx="3094778" cy="5400000"/>
          </a:xfrm>
        </p:spPr>
        <p:txBody>
          <a:bodyPr/>
          <a:lstStyle/>
          <a:p>
            <a:pPr lvl="1">
              <a:spcAft>
                <a:spcPts val="600"/>
              </a:spcAft>
            </a:pPr>
            <a:r>
              <a:rPr lang="en-GB" dirty="0"/>
              <a:t>Resources needed for Tech for Education: </a:t>
            </a:r>
          </a:p>
          <a:p>
            <a:pPr lvl="2">
              <a:spcAft>
                <a:spcPts val="600"/>
              </a:spcAft>
            </a:pPr>
            <a:r>
              <a:rPr lang="en-GB" dirty="0"/>
              <a:t>Tablets </a:t>
            </a:r>
          </a:p>
          <a:p>
            <a:pPr lvl="2">
              <a:spcAft>
                <a:spcPts val="600"/>
              </a:spcAft>
            </a:pPr>
            <a:r>
              <a:rPr lang="en-GB" dirty="0"/>
              <a:t>1 x AR compatible device</a:t>
            </a:r>
          </a:p>
          <a:p>
            <a:pPr lvl="2">
              <a:spcAft>
                <a:spcPts val="600"/>
              </a:spcAft>
            </a:pPr>
            <a:r>
              <a:rPr lang="en-GB" dirty="0"/>
              <a:t> Access to the internet either through the tablets or laptops/desktops – individually or small groups. </a:t>
            </a:r>
          </a:p>
        </p:txBody>
      </p:sp>
      <p:sp>
        <p:nvSpPr>
          <p:cNvPr id="438" name="Google Shape;438;p4"/>
          <p:cNvSpPr txBox="1">
            <a:spLocks noGrp="1"/>
          </p:cNvSpPr>
          <p:nvPr>
            <p:ph type="title"/>
          </p:nvPr>
        </p:nvSpPr>
        <p:spPr>
          <a:prstGeom prst="rect">
            <a:avLst/>
          </a:prstGeom>
          <a:noFill/>
          <a:ln>
            <a:noFill/>
          </a:ln>
        </p:spPr>
        <p:txBody>
          <a:bodyPr spcFirstLastPara="1" vert="horz" wrap="square" lIns="0" tIns="0" rIns="0" bIns="0" rtlCol="0" anchor="t" anchorCtr="0">
            <a:noAutofit/>
          </a:bodyPr>
          <a:lstStyle/>
          <a:p>
            <a:pPr>
              <a:spcBef>
                <a:spcPts val="0"/>
              </a:spcBef>
              <a:buClr>
                <a:schemeClr val="lt1"/>
              </a:buClr>
              <a:buSzPts val="3200"/>
            </a:pPr>
            <a:r>
              <a:rPr lang="en-GB" dirty="0"/>
              <a:t>Tech for Education: Teacher notes</a:t>
            </a:r>
            <a:endParaRPr sz="2400" dirty="0"/>
          </a:p>
        </p:txBody>
      </p:sp>
      <p:sp>
        <p:nvSpPr>
          <p:cNvPr id="4" name="Slide Number Placeholder 3">
            <a:extLst>
              <a:ext uri="{FF2B5EF4-FFF2-40B4-BE49-F238E27FC236}">
                <a16:creationId xmlns:a16="http://schemas.microsoft.com/office/drawing/2014/main" id="{88342A22-343D-4009-A2DF-F343FCEE8A68}"/>
              </a:ext>
            </a:extLst>
          </p:cNvPr>
          <p:cNvSpPr>
            <a:spLocks noGrp="1"/>
          </p:cNvSpPr>
          <p:nvPr>
            <p:ph type="sldNum" sz="quarter" idx="15"/>
          </p:nvPr>
        </p:nvSpPr>
        <p:spPr/>
        <p:txBody>
          <a:bodyPr/>
          <a:lstStyle/>
          <a:p>
            <a:fld id="{7870704B-CE94-48CC-AF30-84932A1262A7}" type="slidenum">
              <a:rPr lang="en-GB" smtClean="0"/>
              <a:pPr/>
              <a:t>1</a:t>
            </a:fld>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2490AD"/>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608B885-5FBF-44D1-AAB6-302991B893BB}"/>
              </a:ext>
            </a:extLst>
          </p:cNvPr>
          <p:cNvSpPr/>
          <p:nvPr/>
        </p:nvSpPr>
        <p:spPr>
          <a:xfrm>
            <a:off x="3640348" y="0"/>
            <a:ext cx="7051466" cy="755967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2000"/>
          </a:p>
        </p:txBody>
      </p:sp>
      <p:pic>
        <p:nvPicPr>
          <p:cNvPr id="22" name="Picture 6" descr="Image result for women in tech">
            <a:extLst>
              <a:ext uri="{FF2B5EF4-FFF2-40B4-BE49-F238E27FC236}">
                <a16:creationId xmlns:a16="http://schemas.microsoft.com/office/drawing/2014/main" id="{F27C4FE5-E9FC-4F13-BB8E-1FB3A2DE72A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00" t="4281" b="25915"/>
          <a:stretch/>
        </p:blipFill>
        <p:spPr bwMode="auto">
          <a:xfrm>
            <a:off x="4059040" y="3933348"/>
            <a:ext cx="6223647" cy="2924651"/>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p:txBody>
          <a:bodyPr/>
          <a:lstStyle/>
          <a:p>
            <a:r>
              <a:rPr lang="en-GB" dirty="0" err="1"/>
              <a:t>ChatterPix</a:t>
            </a:r>
            <a:r>
              <a:rPr lang="en-GB" dirty="0"/>
              <a:t> Kids</a:t>
            </a:r>
          </a:p>
        </p:txBody>
      </p:sp>
      <p:sp>
        <p:nvSpPr>
          <p:cNvPr id="6" name="Content Placeholder 5">
            <a:extLst>
              <a:ext uri="{FF2B5EF4-FFF2-40B4-BE49-F238E27FC236}">
                <a16:creationId xmlns:a16="http://schemas.microsoft.com/office/drawing/2014/main" id="{49948617-41B8-4EB2-BFBD-B74E51D31134}"/>
              </a:ext>
            </a:extLst>
          </p:cNvPr>
          <p:cNvSpPr>
            <a:spLocks noGrp="1"/>
          </p:cNvSpPr>
          <p:nvPr>
            <p:ph idx="1"/>
          </p:nvPr>
        </p:nvSpPr>
        <p:spPr>
          <a:xfrm>
            <a:off x="388414" y="1512604"/>
            <a:ext cx="2842807" cy="5400000"/>
          </a:xfrm>
        </p:spPr>
        <p:txBody>
          <a:bodyPr/>
          <a:lstStyle/>
          <a:p>
            <a:r>
              <a:rPr lang="en-GB" sz="2400" dirty="0"/>
              <a:t>Your task</a:t>
            </a:r>
          </a:p>
          <a:p>
            <a:r>
              <a:rPr lang="en-GB" sz="2400" b="0" dirty="0"/>
              <a:t>You are going to be given the name of a person working in technology.</a:t>
            </a:r>
          </a:p>
          <a:p>
            <a:r>
              <a:rPr lang="en-GB" sz="2400" b="0" dirty="0"/>
              <a:t>Your task is to create a </a:t>
            </a:r>
            <a:r>
              <a:rPr lang="en-GB" sz="2400" b="0" dirty="0" err="1"/>
              <a:t>ChatterPix</a:t>
            </a:r>
            <a:r>
              <a:rPr lang="en-GB" sz="2400" b="0" dirty="0"/>
              <a:t> of that person talking about themselves and their career.</a:t>
            </a:r>
          </a:p>
          <a:p>
            <a:endParaRPr lang="en-GB" sz="2400" b="0" dirty="0"/>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solidFill>
                  <a:schemeClr val="tx1"/>
                </a:solidFill>
              </a:rPr>
              <a:pPr/>
              <a:t>10</a:t>
            </a:fld>
            <a:endParaRPr lang="en-GB" dirty="0">
              <a:solidFill>
                <a:schemeClr val="tx1"/>
              </a:solidFill>
            </a:endParaRPr>
          </a:p>
        </p:txBody>
      </p:sp>
      <p:sp>
        <p:nvSpPr>
          <p:cNvPr id="20" name="TextBox 19">
            <a:extLst>
              <a:ext uri="{FF2B5EF4-FFF2-40B4-BE49-F238E27FC236}">
                <a16:creationId xmlns:a16="http://schemas.microsoft.com/office/drawing/2014/main" id="{CEBBFF9A-8BEB-456B-ACA9-7EA139C90A0A}"/>
              </a:ext>
            </a:extLst>
          </p:cNvPr>
          <p:cNvSpPr txBox="1"/>
          <p:nvPr/>
        </p:nvSpPr>
        <p:spPr>
          <a:xfrm>
            <a:off x="6424634" y="1633368"/>
            <a:ext cx="4023329" cy="1923604"/>
          </a:xfrm>
          <a:prstGeom prst="rect">
            <a:avLst/>
          </a:prstGeom>
          <a:noFill/>
        </p:spPr>
        <p:txBody>
          <a:bodyPr wrap="square" lIns="0" tIns="0" rIns="0" bIns="0" rtlCol="0">
            <a:spAutoFit/>
          </a:bodyPr>
          <a:lstStyle/>
          <a:p>
            <a:pPr marL="71755" marR="140970">
              <a:spcAft>
                <a:spcPts val="600"/>
              </a:spcAft>
            </a:pPr>
            <a:r>
              <a:rPr lang="en-GB" sz="2000" spc="-40" dirty="0">
                <a:solidFill>
                  <a:srgbClr val="2490AD"/>
                </a:solidFill>
                <a:cs typeface="HelveticaNeueLT W1G 55 Roman"/>
              </a:rPr>
              <a:t>To </a:t>
            </a:r>
            <a:r>
              <a:rPr lang="en-GB" sz="2000" dirty="0">
                <a:solidFill>
                  <a:srgbClr val="2490AD"/>
                </a:solidFill>
                <a:cs typeface="HelveticaNeueLT W1G 55 Roman"/>
              </a:rPr>
              <a:t>do this </a:t>
            </a:r>
            <a:r>
              <a:rPr lang="en-GB" sz="2000" spc="-5" dirty="0">
                <a:solidFill>
                  <a:srgbClr val="2490AD"/>
                </a:solidFill>
                <a:cs typeface="HelveticaNeueLT W1G 55 Roman"/>
              </a:rPr>
              <a:t>you </a:t>
            </a:r>
            <a:r>
              <a:rPr lang="en-GB" sz="2000" dirty="0">
                <a:solidFill>
                  <a:srgbClr val="2490AD"/>
                </a:solidFill>
                <a:cs typeface="HelveticaNeueLT W1G 55 Roman"/>
              </a:rPr>
              <a:t>will need </a:t>
            </a:r>
            <a:r>
              <a:rPr lang="en-GB" sz="2000" spc="-5" dirty="0">
                <a:solidFill>
                  <a:srgbClr val="2490AD"/>
                </a:solidFill>
                <a:cs typeface="HelveticaNeueLT W1G 55 Roman"/>
              </a:rPr>
              <a:t>to:</a:t>
            </a:r>
          </a:p>
          <a:p>
            <a:pPr marL="357505" marR="140970" indent="-285750">
              <a:buFont typeface="Arial" panose="020B0604020202020204" pitchFamily="34" charset="0"/>
              <a:buChar char="•"/>
            </a:pPr>
            <a:r>
              <a:rPr lang="en-GB" sz="2000" spc="-5" dirty="0">
                <a:solidFill>
                  <a:srgbClr val="2490AD"/>
                </a:solidFill>
                <a:cs typeface="HelveticaNeueLT W1G 55 Roman"/>
              </a:rPr>
              <a:t>R</a:t>
            </a:r>
            <a:r>
              <a:rPr lang="en-GB" sz="2000" dirty="0">
                <a:solidFill>
                  <a:srgbClr val="2490AD"/>
                </a:solidFill>
                <a:cs typeface="HelveticaNeueLT W1G 55 Roman"/>
              </a:rPr>
              <a:t>esearch the person</a:t>
            </a:r>
          </a:p>
          <a:p>
            <a:pPr marL="357505" marR="140970" indent="-285750">
              <a:buFont typeface="Arial" panose="020B0604020202020204" pitchFamily="34" charset="0"/>
              <a:buChar char="•"/>
            </a:pPr>
            <a:r>
              <a:rPr lang="en-GB" sz="2000" spc="-5" dirty="0">
                <a:solidFill>
                  <a:srgbClr val="2490AD"/>
                </a:solidFill>
                <a:cs typeface="HelveticaNeueLT W1G 55 Roman"/>
              </a:rPr>
              <a:t>Write </a:t>
            </a:r>
            <a:r>
              <a:rPr lang="en-GB" sz="2000" dirty="0">
                <a:solidFill>
                  <a:srgbClr val="2490AD"/>
                </a:solidFill>
                <a:cs typeface="HelveticaNeueLT W1G 55 Roman"/>
              </a:rPr>
              <a:t>a script in the first person</a:t>
            </a:r>
          </a:p>
          <a:p>
            <a:pPr marL="357505" marR="140970" indent="-285750">
              <a:buFont typeface="Arial" panose="020B0604020202020204" pitchFamily="34" charset="0"/>
              <a:buChar char="•"/>
            </a:pPr>
            <a:r>
              <a:rPr lang="en-GB" sz="2000" spc="-5" dirty="0">
                <a:solidFill>
                  <a:srgbClr val="2490AD"/>
                </a:solidFill>
                <a:cs typeface="HelveticaNeueLT W1G 55 Roman"/>
              </a:rPr>
              <a:t>Take </a:t>
            </a:r>
            <a:r>
              <a:rPr lang="en-GB" sz="2000" dirty="0">
                <a:solidFill>
                  <a:srgbClr val="2490AD"/>
                </a:solidFill>
                <a:cs typeface="HelveticaNeueLT W1G 55 Roman"/>
              </a:rPr>
              <a:t>a picture </a:t>
            </a:r>
            <a:r>
              <a:rPr lang="en-GB" sz="2000" spc="-5" dirty="0">
                <a:solidFill>
                  <a:srgbClr val="2490AD"/>
                </a:solidFill>
                <a:cs typeface="HelveticaNeueLT W1G 55 Roman"/>
              </a:rPr>
              <a:t>of </a:t>
            </a:r>
            <a:r>
              <a:rPr lang="en-GB" sz="2000" dirty="0">
                <a:solidFill>
                  <a:srgbClr val="2490AD"/>
                </a:solidFill>
                <a:cs typeface="HelveticaNeueLT W1G 55 Roman"/>
              </a:rPr>
              <a:t>the person </a:t>
            </a:r>
            <a:r>
              <a:rPr lang="en-GB" sz="2000" spc="-5" dirty="0">
                <a:solidFill>
                  <a:srgbClr val="2490AD"/>
                </a:solidFill>
                <a:cs typeface="HelveticaNeueLT W1G 55 Roman"/>
              </a:rPr>
              <a:t>(from </a:t>
            </a:r>
            <a:r>
              <a:rPr lang="en-GB" sz="2000" dirty="0">
                <a:solidFill>
                  <a:srgbClr val="2490AD"/>
                </a:solidFill>
                <a:cs typeface="HelveticaNeueLT W1G 55 Roman"/>
              </a:rPr>
              <a:t>screen </a:t>
            </a:r>
            <a:r>
              <a:rPr lang="en-GB" sz="2000" spc="-5" dirty="0">
                <a:solidFill>
                  <a:srgbClr val="2490AD"/>
                </a:solidFill>
                <a:cs typeface="HelveticaNeueLT W1G 55 Roman"/>
              </a:rPr>
              <a:t>to screen)</a:t>
            </a:r>
          </a:p>
          <a:p>
            <a:pPr marL="357505" marR="140970" indent="-285750">
              <a:buFont typeface="Arial" panose="020B0604020202020204" pitchFamily="34" charset="0"/>
              <a:buChar char="•"/>
            </a:pPr>
            <a:r>
              <a:rPr lang="en-GB" sz="2000" spc="-5" dirty="0">
                <a:solidFill>
                  <a:srgbClr val="2490AD"/>
                </a:solidFill>
                <a:cs typeface="HelveticaNeueLT W1G 55 Roman"/>
              </a:rPr>
              <a:t>R</a:t>
            </a:r>
            <a:r>
              <a:rPr lang="en-GB" sz="2000" dirty="0">
                <a:solidFill>
                  <a:srgbClr val="2490AD"/>
                </a:solidFill>
                <a:cs typeface="HelveticaNeueLT W1G 55 Roman"/>
              </a:rPr>
              <a:t>ecord your </a:t>
            </a:r>
            <a:r>
              <a:rPr lang="en-GB" sz="2000" dirty="0" err="1">
                <a:solidFill>
                  <a:srgbClr val="2490AD"/>
                </a:solidFill>
                <a:cs typeface="HelveticaNeueLT W1G 55 Roman"/>
              </a:rPr>
              <a:t>ChatterPix</a:t>
            </a:r>
            <a:endParaRPr lang="en-IN" sz="2000" b="1" dirty="0">
              <a:solidFill>
                <a:srgbClr val="2490AD"/>
              </a:solidFill>
            </a:endParaRPr>
          </a:p>
        </p:txBody>
      </p:sp>
      <p:pic>
        <p:nvPicPr>
          <p:cNvPr id="4098" name="Picture 2" descr="https://is1-ssl.mzstatic.com/image/thumb/Purple114/v4/b7/ef/d7/b7efd775-875f-b698-89ce-7cf226fccf5c/AppIcon-1x_U007emarketing-85-220-6.png/230x0w.jpg">
            <a:extLst>
              <a:ext uri="{FF2B5EF4-FFF2-40B4-BE49-F238E27FC236}">
                <a16:creationId xmlns:a16="http://schemas.microsoft.com/office/drawing/2014/main" id="{CA54C7BB-8F02-49DD-B61C-0884095EFB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9041" y="1512604"/>
            <a:ext cx="2190750" cy="2190750"/>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Group 22">
            <a:extLst>
              <a:ext uri="{FF2B5EF4-FFF2-40B4-BE49-F238E27FC236}">
                <a16:creationId xmlns:a16="http://schemas.microsoft.com/office/drawing/2014/main" id="{7B31223E-5296-430D-8A98-22BC9BBF3DC8}"/>
              </a:ext>
            </a:extLst>
          </p:cNvPr>
          <p:cNvGrpSpPr/>
          <p:nvPr/>
        </p:nvGrpSpPr>
        <p:grpSpPr>
          <a:xfrm>
            <a:off x="6459138" y="1512604"/>
            <a:ext cx="3823549" cy="2182483"/>
            <a:chOff x="6459138" y="1512604"/>
            <a:chExt cx="3844263" cy="2182483"/>
          </a:xfrm>
        </p:grpSpPr>
        <p:cxnSp>
          <p:nvCxnSpPr>
            <p:cNvPr id="12" name="Straight Connector 11">
              <a:extLst>
                <a:ext uri="{FF2B5EF4-FFF2-40B4-BE49-F238E27FC236}">
                  <a16:creationId xmlns:a16="http://schemas.microsoft.com/office/drawing/2014/main" id="{2721CC9A-F12B-4156-8785-B5A766514F43}"/>
                </a:ext>
              </a:extLst>
            </p:cNvPr>
            <p:cNvCxnSpPr/>
            <p:nvPr/>
          </p:nvCxnSpPr>
          <p:spPr>
            <a:xfrm>
              <a:off x="6459138" y="1512604"/>
              <a:ext cx="3844263" cy="0"/>
            </a:xfrm>
            <a:prstGeom prst="line">
              <a:avLst/>
            </a:prstGeom>
            <a:ln w="12700" cap="sq">
              <a:solidFill>
                <a:schemeClr val="bg2"/>
              </a:solidFill>
            </a:ln>
          </p:spPr>
          <p:style>
            <a:lnRef idx="1">
              <a:schemeClr val="accent1"/>
            </a:lnRef>
            <a:fillRef idx="0">
              <a:schemeClr val="accent1"/>
            </a:fillRef>
            <a:effectRef idx="0">
              <a:schemeClr val="dk1"/>
            </a:effectRef>
            <a:fontRef idx="minor">
              <a:schemeClr val="lt1"/>
            </a:fontRef>
          </p:style>
        </p:cxnSp>
        <p:cxnSp>
          <p:nvCxnSpPr>
            <p:cNvPr id="24" name="Straight Connector 23">
              <a:extLst>
                <a:ext uri="{FF2B5EF4-FFF2-40B4-BE49-F238E27FC236}">
                  <a16:creationId xmlns:a16="http://schemas.microsoft.com/office/drawing/2014/main" id="{2835303B-FBD2-446D-B209-FC9D1655E998}"/>
                </a:ext>
              </a:extLst>
            </p:cNvPr>
            <p:cNvCxnSpPr/>
            <p:nvPr/>
          </p:nvCxnSpPr>
          <p:spPr>
            <a:xfrm>
              <a:off x="6459138" y="3695087"/>
              <a:ext cx="3844263" cy="0"/>
            </a:xfrm>
            <a:prstGeom prst="line">
              <a:avLst/>
            </a:prstGeom>
            <a:ln w="12700" cap="sq">
              <a:solidFill>
                <a:schemeClr val="bg2"/>
              </a:solidFill>
            </a:ln>
          </p:spPr>
          <p:style>
            <a:lnRef idx="1">
              <a:schemeClr val="accent1"/>
            </a:lnRef>
            <a:fillRef idx="0">
              <a:schemeClr val="accent1"/>
            </a:fillRef>
            <a:effectRef idx="0">
              <a:schemeClr val="dk1"/>
            </a:effectRef>
            <a:fontRef idx="minor">
              <a:schemeClr val="lt1"/>
            </a:fontRef>
          </p:style>
        </p:cxnSp>
      </p:grpSp>
    </p:spTree>
    <p:extLst>
      <p:ext uri="{BB962C8B-B14F-4D97-AF65-F5344CB8AC3E}">
        <p14:creationId xmlns:p14="http://schemas.microsoft.com/office/powerpoint/2010/main" val="6827315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Manual Input 4">
            <a:extLst>
              <a:ext uri="{FF2B5EF4-FFF2-40B4-BE49-F238E27FC236}">
                <a16:creationId xmlns:a16="http://schemas.microsoft.com/office/drawing/2014/main" id="{AB2756FD-25DF-4AA1-AA32-3E80720CAED2}"/>
              </a:ext>
            </a:extLst>
          </p:cNvPr>
          <p:cNvSpPr/>
          <p:nvPr/>
        </p:nvSpPr>
        <p:spPr>
          <a:xfrm>
            <a:off x="0" y="3087329"/>
            <a:ext cx="10691813" cy="4472346"/>
          </a:xfrm>
          <a:prstGeom prst="flowChartManualInpu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nvGrpSpPr>
          <p:cNvPr id="7" name="Group 6">
            <a:extLst>
              <a:ext uri="{FF2B5EF4-FFF2-40B4-BE49-F238E27FC236}">
                <a16:creationId xmlns:a16="http://schemas.microsoft.com/office/drawing/2014/main" id="{54088984-0086-4124-A6D5-1C9E3C90986A}"/>
              </a:ext>
            </a:extLst>
          </p:cNvPr>
          <p:cNvGrpSpPr/>
          <p:nvPr/>
        </p:nvGrpSpPr>
        <p:grpSpPr>
          <a:xfrm>
            <a:off x="388414" y="6238752"/>
            <a:ext cx="1558374" cy="509518"/>
            <a:chOff x="388414" y="6238752"/>
            <a:chExt cx="1558374" cy="509518"/>
          </a:xfrm>
        </p:grpSpPr>
        <p:sp>
          <p:nvSpPr>
            <p:cNvPr id="8" name="Rectangle: Rounded Corners 7">
              <a:extLst>
                <a:ext uri="{FF2B5EF4-FFF2-40B4-BE49-F238E27FC236}">
                  <a16:creationId xmlns:a16="http://schemas.microsoft.com/office/drawing/2014/main" id="{185F7F67-29CD-4B06-8C74-49BD4B5D23C1}"/>
                </a:ext>
              </a:extLst>
            </p:cNvPr>
            <p:cNvSpPr/>
            <p:nvPr/>
          </p:nvSpPr>
          <p:spPr>
            <a:xfrm>
              <a:off x="388414" y="6238752"/>
              <a:ext cx="1558374" cy="509518"/>
            </a:xfrm>
            <a:prstGeom prst="roundRect">
              <a:avLst/>
            </a:prstGeom>
            <a:solidFill>
              <a:srgbClr val="FFFFFF"/>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solidFill>
                    <a:schemeClr val="accent1"/>
                  </a:solidFill>
                </a:rPr>
                <a:t>Watch video</a:t>
              </a:r>
            </a:p>
          </p:txBody>
        </p:sp>
        <p:sp>
          <p:nvSpPr>
            <p:cNvPr id="9" name="Isosceles Triangle 8">
              <a:extLst>
                <a:ext uri="{FF2B5EF4-FFF2-40B4-BE49-F238E27FC236}">
                  <a16:creationId xmlns:a16="http://schemas.microsoft.com/office/drawing/2014/main" id="{455D5478-57B3-4149-9231-70109D6A9ADE}"/>
                </a:ext>
              </a:extLst>
            </p:cNvPr>
            <p:cNvSpPr/>
            <p:nvPr/>
          </p:nvSpPr>
          <p:spPr>
            <a:xfrm rot="5400000">
              <a:off x="542283" y="6422789"/>
              <a:ext cx="164076" cy="141444"/>
            </a:xfrm>
            <a:prstGeom prst="triangle">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10" name="Rectangle 9">
            <a:hlinkClick r:id="rId2"/>
            <a:extLst>
              <a:ext uri="{FF2B5EF4-FFF2-40B4-BE49-F238E27FC236}">
                <a16:creationId xmlns:a16="http://schemas.microsoft.com/office/drawing/2014/main" id="{F395CCAB-1570-4EC0-B547-F0D0CB276260}"/>
              </a:ext>
            </a:extLst>
          </p:cNvPr>
          <p:cNvSpPr/>
          <p:nvPr/>
        </p:nvSpPr>
        <p:spPr>
          <a:xfrm>
            <a:off x="303588" y="6173483"/>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IN" dirty="0"/>
              <a:t>Could you imagine if your teacher was a hologram?</a:t>
            </a:r>
            <a:endParaRPr lang="en-GB" dirty="0"/>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solidFill>
                  <a:schemeClr val="bg1"/>
                </a:solidFill>
              </a:rPr>
              <a:pPr/>
              <a:t>11</a:t>
            </a:fld>
            <a:endParaRPr lang="en-GB" dirty="0">
              <a:solidFill>
                <a:schemeClr val="bg1"/>
              </a:solidFill>
            </a:endParaRPr>
          </a:p>
        </p:txBody>
      </p:sp>
      <p:sp>
        <p:nvSpPr>
          <p:cNvPr id="6" name="Content Placeholder 5">
            <a:extLst>
              <a:ext uri="{FF2B5EF4-FFF2-40B4-BE49-F238E27FC236}">
                <a16:creationId xmlns:a16="http://schemas.microsoft.com/office/drawing/2014/main" id="{A9FC8517-7BA8-43D9-A852-9A795F173810}"/>
              </a:ext>
            </a:extLst>
          </p:cNvPr>
          <p:cNvSpPr>
            <a:spLocks noGrp="1"/>
          </p:cNvSpPr>
          <p:nvPr>
            <p:ph idx="1"/>
          </p:nvPr>
        </p:nvSpPr>
        <p:spPr>
          <a:xfrm>
            <a:off x="388413" y="1512604"/>
            <a:ext cx="3013547" cy="2267233"/>
          </a:xfrm>
        </p:spPr>
        <p:txBody>
          <a:bodyPr/>
          <a:lstStyle/>
          <a:p>
            <a:r>
              <a:rPr lang="en-GB" sz="2400" dirty="0">
                <a:solidFill>
                  <a:schemeClr val="accent1"/>
                </a:solidFill>
              </a:rPr>
              <a:t>Debate time</a:t>
            </a:r>
          </a:p>
          <a:p>
            <a:r>
              <a:rPr lang="en-GB" sz="2400" b="0" dirty="0">
                <a:solidFill>
                  <a:schemeClr val="tx1"/>
                </a:solidFill>
              </a:rPr>
              <a:t>What do you think the </a:t>
            </a:r>
            <a:r>
              <a:rPr lang="en-GB" sz="2400" dirty="0">
                <a:solidFill>
                  <a:schemeClr val="tx1"/>
                </a:solidFill>
              </a:rPr>
              <a:t>pros and cons </a:t>
            </a:r>
            <a:r>
              <a:rPr lang="en-GB" sz="2400" b="0" dirty="0">
                <a:solidFill>
                  <a:schemeClr val="tx1"/>
                </a:solidFill>
              </a:rPr>
              <a:t>of having a holographic teacher would be? </a:t>
            </a:r>
          </a:p>
          <a:p>
            <a:endParaRPr lang="en-GB" sz="2400" b="0" dirty="0"/>
          </a:p>
        </p:txBody>
      </p:sp>
      <p:pic>
        <p:nvPicPr>
          <p:cNvPr id="11" name="Google Shape;2027;p343" descr="New hologram technology, unveiled at a university for the first time at Imperial College Business School with an evening of inspiring stories from pioneering women in the world of technology, as they gave accounts of the challenges and opportunities they’ve experienced in their careers so far. &#10;&#10;#ImperialMeansBusiness" title="World's first holographic university lecture at Imperial College Business School">
            <a:hlinkClick r:id="rId2"/>
            <a:extLst>
              <a:ext uri="{FF2B5EF4-FFF2-40B4-BE49-F238E27FC236}">
                <a16:creationId xmlns:a16="http://schemas.microsoft.com/office/drawing/2014/main" id="{3118C604-EBDA-48D4-8439-0D5EF2FDC862}"/>
              </a:ext>
            </a:extLst>
          </p:cNvPr>
          <p:cNvPicPr preferRelativeResize="0"/>
          <p:nvPr/>
        </p:nvPicPr>
        <p:blipFill rotWithShape="1">
          <a:blip r:embed="rId3">
            <a:alphaModFix/>
          </a:blip>
          <a:srcRect l="7775" t="13066" r="7659" b="12276"/>
          <a:stretch/>
        </p:blipFill>
        <p:spPr>
          <a:xfrm>
            <a:off x="3737642" y="1512604"/>
            <a:ext cx="6565758" cy="4347422"/>
          </a:xfrm>
          <a:prstGeom prst="rect">
            <a:avLst/>
          </a:prstGeom>
          <a:noFill/>
          <a:ln>
            <a:noFill/>
          </a:ln>
        </p:spPr>
      </p:pic>
      <p:sp>
        <p:nvSpPr>
          <p:cNvPr id="13" name="TextBox 12">
            <a:extLst>
              <a:ext uri="{FF2B5EF4-FFF2-40B4-BE49-F238E27FC236}">
                <a16:creationId xmlns:a16="http://schemas.microsoft.com/office/drawing/2014/main" id="{33DC1366-37AF-4AD9-BBD7-33962E3C286B}"/>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25364408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5E706732-808D-4DC7-B6CA-629BD8D9983D}"/>
              </a:ext>
            </a:extLst>
          </p:cNvPr>
          <p:cNvSpPr/>
          <p:nvPr/>
        </p:nvSpPr>
        <p:spPr>
          <a:xfrm>
            <a:off x="5072910" y="0"/>
            <a:ext cx="5618904" cy="7559675"/>
          </a:xfrm>
          <a:prstGeom prst="rec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2000"/>
          </a:p>
        </p:txBody>
      </p:sp>
      <p:sp>
        <p:nvSpPr>
          <p:cNvPr id="3" name="Content Placeholder 2">
            <a:extLst>
              <a:ext uri="{FF2B5EF4-FFF2-40B4-BE49-F238E27FC236}">
                <a16:creationId xmlns:a16="http://schemas.microsoft.com/office/drawing/2014/main" id="{3FA39CA8-B8E1-4797-A232-C24667BD450F}"/>
              </a:ext>
            </a:extLst>
          </p:cNvPr>
          <p:cNvSpPr>
            <a:spLocks noGrp="1"/>
          </p:cNvSpPr>
          <p:nvPr>
            <p:ph sz="half" idx="1"/>
          </p:nvPr>
        </p:nvSpPr>
        <p:spPr>
          <a:xfrm>
            <a:off x="388415" y="1512606"/>
            <a:ext cx="4296307" cy="5400000"/>
          </a:xfrm>
        </p:spPr>
        <p:txBody>
          <a:bodyPr/>
          <a:lstStyle/>
          <a:p>
            <a:pPr lvl="1">
              <a:spcAft>
                <a:spcPts val="1200"/>
              </a:spcAft>
            </a:pPr>
            <a:r>
              <a:rPr lang="en-GB" sz="2400" dirty="0"/>
              <a:t>What kinds of technology will teachers and students be using to aid learning in the future? </a:t>
            </a:r>
          </a:p>
          <a:p>
            <a:pPr lvl="1">
              <a:spcAft>
                <a:spcPts val="1200"/>
              </a:spcAft>
            </a:pPr>
            <a:r>
              <a:rPr lang="en-GB" sz="2400" dirty="0"/>
              <a:t>What technology would you like to see invented for use in the classroom? </a:t>
            </a:r>
          </a:p>
          <a:p>
            <a:pPr>
              <a:spcAft>
                <a:spcPts val="1200"/>
              </a:spcAft>
            </a:pPr>
            <a:endParaRPr lang="en-GB" dirty="0"/>
          </a:p>
        </p:txBody>
      </p:sp>
      <p:sp>
        <p:nvSpPr>
          <p:cNvPr id="22" name="Content Placeholder 21">
            <a:extLst>
              <a:ext uri="{FF2B5EF4-FFF2-40B4-BE49-F238E27FC236}">
                <a16:creationId xmlns:a16="http://schemas.microsoft.com/office/drawing/2014/main" id="{6E1AFD9D-099A-4C34-A795-F14722A047D8}"/>
              </a:ext>
            </a:extLst>
          </p:cNvPr>
          <p:cNvSpPr>
            <a:spLocks noGrp="1"/>
          </p:cNvSpPr>
          <p:nvPr>
            <p:ph sz="half" idx="2"/>
          </p:nvPr>
        </p:nvSpPr>
        <p:spPr>
          <a:xfrm>
            <a:off x="5503222" y="1512605"/>
            <a:ext cx="4607133" cy="2966383"/>
          </a:xfrm>
        </p:spPr>
        <p:txBody>
          <a:bodyPr/>
          <a:lstStyle/>
          <a:p>
            <a:pPr lvl="1">
              <a:spcAft>
                <a:spcPts val="1200"/>
              </a:spcAft>
            </a:pPr>
            <a:r>
              <a:rPr lang="en-GB" sz="2400" dirty="0">
                <a:solidFill>
                  <a:schemeClr val="bg1"/>
                </a:solidFill>
              </a:rPr>
              <a:t>Can you see yourself working in any tech for education careers?</a:t>
            </a:r>
          </a:p>
          <a:p>
            <a:pPr lvl="1">
              <a:spcAft>
                <a:spcPts val="1200"/>
              </a:spcAft>
            </a:pPr>
            <a:r>
              <a:rPr lang="en-GB" sz="2400" dirty="0">
                <a:solidFill>
                  <a:schemeClr val="bg1"/>
                </a:solidFill>
              </a:rPr>
              <a:t>Would you like to design and create the education technology of the future?</a:t>
            </a:r>
          </a:p>
          <a:p>
            <a:pPr lvl="1">
              <a:spcAft>
                <a:spcPts val="1200"/>
              </a:spcAft>
            </a:pPr>
            <a:r>
              <a:rPr lang="en-GB" sz="2400" dirty="0">
                <a:solidFill>
                  <a:schemeClr val="bg1"/>
                </a:solidFill>
              </a:rPr>
              <a:t>Did anything particularly interest you today?</a:t>
            </a:r>
          </a:p>
          <a:p>
            <a:endParaRPr lang="en-GB" dirty="0">
              <a:solidFill>
                <a:schemeClr val="bg1"/>
              </a:solidFill>
            </a:endParaRPr>
          </a:p>
        </p:txBody>
      </p:sp>
      <p:sp>
        <p:nvSpPr>
          <p:cNvPr id="2" name="Title 1">
            <a:extLst>
              <a:ext uri="{FF2B5EF4-FFF2-40B4-BE49-F238E27FC236}">
                <a16:creationId xmlns:a16="http://schemas.microsoft.com/office/drawing/2014/main" id="{9E75B429-6913-4866-AE3D-7595824E5A73}"/>
              </a:ext>
            </a:extLst>
          </p:cNvPr>
          <p:cNvSpPr>
            <a:spLocks noGrp="1"/>
          </p:cNvSpPr>
          <p:nvPr>
            <p:ph type="title"/>
          </p:nvPr>
        </p:nvSpPr>
        <p:spPr/>
        <p:txBody>
          <a:bodyPr/>
          <a:lstStyle/>
          <a:p>
            <a:r>
              <a:rPr lang="en-GB" dirty="0"/>
              <a:t>Class discussion </a:t>
            </a:r>
          </a:p>
        </p:txBody>
      </p:sp>
      <p:sp>
        <p:nvSpPr>
          <p:cNvPr id="4" name="Slide Number Placeholder 3">
            <a:extLst>
              <a:ext uri="{FF2B5EF4-FFF2-40B4-BE49-F238E27FC236}">
                <a16:creationId xmlns:a16="http://schemas.microsoft.com/office/drawing/2014/main" id="{65881F6D-6CFC-42CD-92A4-5B62F6764A0F}"/>
              </a:ext>
            </a:extLst>
          </p:cNvPr>
          <p:cNvSpPr>
            <a:spLocks noGrp="1"/>
          </p:cNvSpPr>
          <p:nvPr>
            <p:ph type="sldNum" sz="quarter" idx="11"/>
          </p:nvPr>
        </p:nvSpPr>
        <p:spPr/>
        <p:txBody>
          <a:bodyPr/>
          <a:lstStyle/>
          <a:p>
            <a:fld id="{7870704B-CE94-48CC-AF30-84932A1262A7}" type="slidenum">
              <a:rPr lang="en-GB" smtClean="0">
                <a:solidFill>
                  <a:schemeClr val="bg1"/>
                </a:solidFill>
              </a:rPr>
              <a:pPr/>
              <a:t>12</a:t>
            </a:fld>
            <a:endParaRPr lang="en-GB" dirty="0">
              <a:solidFill>
                <a:schemeClr val="bg1"/>
              </a:solidFill>
            </a:endParaRPr>
          </a:p>
        </p:txBody>
      </p:sp>
      <p:grpSp>
        <p:nvGrpSpPr>
          <p:cNvPr id="13" name="Group 12">
            <a:extLst>
              <a:ext uri="{FF2B5EF4-FFF2-40B4-BE49-F238E27FC236}">
                <a16:creationId xmlns:a16="http://schemas.microsoft.com/office/drawing/2014/main" id="{A1E28123-2358-454B-82CB-04B07EA0B996}"/>
              </a:ext>
            </a:extLst>
          </p:cNvPr>
          <p:cNvGrpSpPr/>
          <p:nvPr/>
        </p:nvGrpSpPr>
        <p:grpSpPr>
          <a:xfrm>
            <a:off x="8729226" y="6238752"/>
            <a:ext cx="1558374" cy="509518"/>
            <a:chOff x="388414" y="6238752"/>
            <a:chExt cx="1558374" cy="509518"/>
          </a:xfrm>
        </p:grpSpPr>
        <p:sp>
          <p:nvSpPr>
            <p:cNvPr id="14" name="Rectangle: Rounded Corners 13">
              <a:extLst>
                <a:ext uri="{FF2B5EF4-FFF2-40B4-BE49-F238E27FC236}">
                  <a16:creationId xmlns:a16="http://schemas.microsoft.com/office/drawing/2014/main" id="{1D54F3E3-AA83-4CBB-BF73-08000CA809CA}"/>
                </a:ext>
              </a:extLst>
            </p:cNvPr>
            <p:cNvSpPr/>
            <p:nvPr/>
          </p:nvSpPr>
          <p:spPr>
            <a:xfrm>
              <a:off x="388414" y="6238752"/>
              <a:ext cx="1558374" cy="509518"/>
            </a:xfrm>
            <a:prstGeom prst="round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solidFill>
                    <a:schemeClr val="accent1"/>
                  </a:solidFill>
                </a:rPr>
                <a:t>Watch video</a:t>
              </a:r>
            </a:p>
          </p:txBody>
        </p:sp>
        <p:sp>
          <p:nvSpPr>
            <p:cNvPr id="15" name="Isosceles Triangle 14">
              <a:extLst>
                <a:ext uri="{FF2B5EF4-FFF2-40B4-BE49-F238E27FC236}">
                  <a16:creationId xmlns:a16="http://schemas.microsoft.com/office/drawing/2014/main" id="{89F25E04-BDE0-4FB4-B00B-BD6FD26CF808}"/>
                </a:ext>
              </a:extLst>
            </p:cNvPr>
            <p:cNvSpPr/>
            <p:nvPr/>
          </p:nvSpPr>
          <p:spPr>
            <a:xfrm rot="5400000">
              <a:off x="542283" y="6422789"/>
              <a:ext cx="164076" cy="141444"/>
            </a:xfrm>
            <a:prstGeom prst="triangle">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32" name="Rectangle 31">
            <a:hlinkClick r:id="rId2"/>
            <a:extLst>
              <a:ext uri="{FF2B5EF4-FFF2-40B4-BE49-F238E27FC236}">
                <a16:creationId xmlns:a16="http://schemas.microsoft.com/office/drawing/2014/main" id="{8E71DECF-3409-4285-817F-D90AEECF1C64}"/>
              </a:ext>
            </a:extLst>
          </p:cNvPr>
          <p:cNvSpPr/>
          <p:nvPr/>
        </p:nvSpPr>
        <p:spPr>
          <a:xfrm>
            <a:off x="8644400" y="6173483"/>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pic>
        <p:nvPicPr>
          <p:cNvPr id="35" name="Picture 34">
            <a:extLst>
              <a:ext uri="{FF2B5EF4-FFF2-40B4-BE49-F238E27FC236}">
                <a16:creationId xmlns:a16="http://schemas.microsoft.com/office/drawing/2014/main" id="{568E55D8-0D24-4838-84AB-3E660C9706CA}"/>
              </a:ext>
            </a:extLst>
          </p:cNvPr>
          <p:cNvPicPr>
            <a:picLocks noChangeAspect="1"/>
          </p:cNvPicPr>
          <p:nvPr/>
        </p:nvPicPr>
        <p:blipFill>
          <a:blip r:embed="rId3"/>
          <a:stretch>
            <a:fillRect/>
          </a:stretch>
        </p:blipFill>
        <p:spPr>
          <a:xfrm>
            <a:off x="406359" y="4370830"/>
            <a:ext cx="4221480" cy="2377440"/>
          </a:xfrm>
          <a:prstGeom prst="rect">
            <a:avLst/>
          </a:prstGeom>
        </p:spPr>
      </p:pic>
    </p:spTree>
    <p:extLst>
      <p:ext uri="{BB962C8B-B14F-4D97-AF65-F5344CB8AC3E}">
        <p14:creationId xmlns:p14="http://schemas.microsoft.com/office/powerpoint/2010/main" val="34936584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71A2D8E-E206-4016-A762-51C9E02247FC}"/>
              </a:ext>
            </a:extLst>
          </p:cNvPr>
          <p:cNvPicPr>
            <a:picLocks noChangeAspect="1"/>
          </p:cNvPicPr>
          <p:nvPr/>
        </p:nvPicPr>
        <p:blipFill>
          <a:blip r:embed="rId2"/>
          <a:stretch>
            <a:fillRect/>
          </a:stretch>
        </p:blipFill>
        <p:spPr>
          <a:xfrm>
            <a:off x="3833813" y="317"/>
            <a:ext cx="6858000" cy="7559040"/>
          </a:xfrm>
          <a:prstGeom prst="rect">
            <a:avLst/>
          </a:prstGeom>
        </p:spPr>
      </p:pic>
      <p:sp>
        <p:nvSpPr>
          <p:cNvPr id="2" name="Title 1">
            <a:extLst>
              <a:ext uri="{FF2B5EF4-FFF2-40B4-BE49-F238E27FC236}">
                <a16:creationId xmlns:a16="http://schemas.microsoft.com/office/drawing/2014/main" id="{9E75B429-6913-4866-AE3D-7595824E5A73}"/>
              </a:ext>
            </a:extLst>
          </p:cNvPr>
          <p:cNvSpPr>
            <a:spLocks noGrp="1"/>
          </p:cNvSpPr>
          <p:nvPr>
            <p:ph type="title"/>
          </p:nvPr>
        </p:nvSpPr>
        <p:spPr/>
        <p:txBody>
          <a:bodyPr/>
          <a:lstStyle/>
          <a:p>
            <a:r>
              <a:rPr lang="en-IN" dirty="0"/>
              <a:t>Homework</a:t>
            </a:r>
            <a:endParaRPr lang="en-GB" dirty="0"/>
          </a:p>
        </p:txBody>
      </p:sp>
      <p:sp>
        <p:nvSpPr>
          <p:cNvPr id="3" name="Content Placeholder 2">
            <a:extLst>
              <a:ext uri="{FF2B5EF4-FFF2-40B4-BE49-F238E27FC236}">
                <a16:creationId xmlns:a16="http://schemas.microsoft.com/office/drawing/2014/main" id="{AEB477BB-A45F-43B6-807B-EE3DADC272C8}"/>
              </a:ext>
            </a:extLst>
          </p:cNvPr>
          <p:cNvSpPr>
            <a:spLocks noGrp="1"/>
          </p:cNvSpPr>
          <p:nvPr>
            <p:ph idx="1"/>
          </p:nvPr>
        </p:nvSpPr>
        <p:spPr>
          <a:xfrm>
            <a:off x="388413" y="1512604"/>
            <a:ext cx="3131164" cy="5400000"/>
          </a:xfrm>
        </p:spPr>
        <p:txBody>
          <a:bodyPr/>
          <a:lstStyle/>
          <a:p>
            <a:pPr>
              <a:spcAft>
                <a:spcPts val="1200"/>
              </a:spcAft>
            </a:pPr>
            <a:r>
              <a:rPr lang="en-GB" sz="2400" b="0" dirty="0"/>
              <a:t>Research an educational app, website or tech gadget which a teacher in your school could use.</a:t>
            </a:r>
          </a:p>
          <a:p>
            <a:pPr>
              <a:spcAft>
                <a:spcPts val="1200"/>
              </a:spcAft>
            </a:pPr>
            <a:r>
              <a:rPr lang="en-GB" sz="2400" b="0" dirty="0"/>
              <a:t>Find out about it and tell them why you think they should use it.</a:t>
            </a:r>
          </a:p>
        </p:txBody>
      </p:sp>
      <p:sp>
        <p:nvSpPr>
          <p:cNvPr id="4" name="Slide Number Placeholder 3">
            <a:extLst>
              <a:ext uri="{FF2B5EF4-FFF2-40B4-BE49-F238E27FC236}">
                <a16:creationId xmlns:a16="http://schemas.microsoft.com/office/drawing/2014/main" id="{65881F6D-6CFC-42CD-92A4-5B62F6764A0F}"/>
              </a:ext>
            </a:extLst>
          </p:cNvPr>
          <p:cNvSpPr>
            <a:spLocks noGrp="1"/>
          </p:cNvSpPr>
          <p:nvPr>
            <p:ph type="sldNum" sz="quarter" idx="11"/>
          </p:nvPr>
        </p:nvSpPr>
        <p:spPr/>
        <p:txBody>
          <a:bodyPr/>
          <a:lstStyle/>
          <a:p>
            <a:fld id="{7870704B-CE94-48CC-AF30-84932A1262A7}" type="slidenum">
              <a:rPr lang="en-GB" smtClean="0"/>
              <a:pPr/>
              <a:t>13</a:t>
            </a:fld>
            <a:endParaRPr lang="en-GB" dirty="0"/>
          </a:p>
        </p:txBody>
      </p:sp>
    </p:spTree>
    <p:extLst>
      <p:ext uri="{BB962C8B-B14F-4D97-AF65-F5344CB8AC3E}">
        <p14:creationId xmlns:p14="http://schemas.microsoft.com/office/powerpoint/2010/main" val="17590418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lowchart: Manual Input 6">
            <a:extLst>
              <a:ext uri="{FF2B5EF4-FFF2-40B4-BE49-F238E27FC236}">
                <a16:creationId xmlns:a16="http://schemas.microsoft.com/office/drawing/2014/main" id="{F465FB07-4C97-4BDD-9DC9-651DAC37B5DC}"/>
              </a:ext>
            </a:extLst>
          </p:cNvPr>
          <p:cNvSpPr/>
          <p:nvPr/>
        </p:nvSpPr>
        <p:spPr>
          <a:xfrm>
            <a:off x="0" y="2159674"/>
            <a:ext cx="10691813" cy="5400001"/>
          </a:xfrm>
          <a:prstGeom prst="flowChartManualInpu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p:cNvSpPr>
            <a:spLocks noGrp="1"/>
          </p:cNvSpPr>
          <p:nvPr>
            <p:ph type="title"/>
          </p:nvPr>
        </p:nvSpPr>
        <p:spPr/>
        <p:txBody>
          <a:bodyPr/>
          <a:lstStyle/>
          <a:p>
            <a:r>
              <a:rPr lang="en-GB" dirty="0"/>
              <a:t>Share homework</a:t>
            </a:r>
          </a:p>
        </p:txBody>
      </p:sp>
      <p:sp>
        <p:nvSpPr>
          <p:cNvPr id="6" name="Slide Number Placeholder 5">
            <a:extLst>
              <a:ext uri="{FF2B5EF4-FFF2-40B4-BE49-F238E27FC236}">
                <a16:creationId xmlns:a16="http://schemas.microsoft.com/office/drawing/2014/main" id="{60726D22-EDDF-4ACD-A6F1-8133145335F6}"/>
              </a:ext>
            </a:extLst>
          </p:cNvPr>
          <p:cNvSpPr>
            <a:spLocks noGrp="1"/>
          </p:cNvSpPr>
          <p:nvPr>
            <p:ph type="sldNum" sz="quarter" idx="11"/>
          </p:nvPr>
        </p:nvSpPr>
        <p:spPr/>
        <p:txBody>
          <a:bodyPr/>
          <a:lstStyle/>
          <a:p>
            <a:fld id="{7870704B-CE94-48CC-AF30-84932A1262A7}" type="slidenum">
              <a:rPr lang="en-GB" smtClean="0">
                <a:solidFill>
                  <a:schemeClr val="tx1"/>
                </a:solidFill>
              </a:rPr>
              <a:pPr/>
              <a:t>2</a:t>
            </a:fld>
            <a:endParaRPr lang="en-GB" dirty="0">
              <a:solidFill>
                <a:schemeClr val="tx1"/>
              </a:solidFill>
            </a:endParaRPr>
          </a:p>
        </p:txBody>
      </p:sp>
      <p:sp>
        <p:nvSpPr>
          <p:cNvPr id="9" name="TextBox 8">
            <a:extLst>
              <a:ext uri="{FF2B5EF4-FFF2-40B4-BE49-F238E27FC236}">
                <a16:creationId xmlns:a16="http://schemas.microsoft.com/office/drawing/2014/main" id="{CEC3EAB4-C5D0-4F00-8276-E33EE24F56F8}"/>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Education</a:t>
            </a:r>
          </a:p>
        </p:txBody>
      </p:sp>
    </p:spTree>
    <p:extLst>
      <p:ext uri="{BB962C8B-B14F-4D97-AF65-F5344CB8AC3E}">
        <p14:creationId xmlns:p14="http://schemas.microsoft.com/office/powerpoint/2010/main" val="3125687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1441C74-E61E-4DC8-ADD4-0E2549A80EDC}"/>
              </a:ext>
            </a:extLst>
          </p:cNvPr>
          <p:cNvPicPr>
            <a:picLocks noChangeAspect="1"/>
          </p:cNvPicPr>
          <p:nvPr/>
        </p:nvPicPr>
        <p:blipFill>
          <a:blip r:embed="rId2"/>
          <a:stretch>
            <a:fillRect/>
          </a:stretch>
        </p:blipFill>
        <p:spPr>
          <a:xfrm>
            <a:off x="476" y="-1151"/>
            <a:ext cx="10690860" cy="6819900"/>
          </a:xfrm>
          <a:prstGeom prst="rect">
            <a:avLst/>
          </a:prstGeom>
        </p:spPr>
      </p:pic>
      <p:sp>
        <p:nvSpPr>
          <p:cNvPr id="9" name="Rectangle 8">
            <a:extLst>
              <a:ext uri="{FF2B5EF4-FFF2-40B4-BE49-F238E27FC236}">
                <a16:creationId xmlns:a16="http://schemas.microsoft.com/office/drawing/2014/main" id="{3BCA37D7-410F-4E3F-A8B1-378173AAD288}"/>
              </a:ext>
            </a:extLst>
          </p:cNvPr>
          <p:cNvSpPr/>
          <p:nvPr/>
        </p:nvSpPr>
        <p:spPr>
          <a:xfrm>
            <a:off x="0" y="4176193"/>
            <a:ext cx="10691813" cy="2642556"/>
          </a:xfrm>
          <a:prstGeom prst="rect">
            <a:avLst/>
          </a:prstGeom>
          <a:solidFill>
            <a:schemeClr val="tx2">
              <a:alpha val="6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p:cNvSpPr>
            <a:spLocks noGrp="1"/>
          </p:cNvSpPr>
          <p:nvPr>
            <p:ph type="ctrTitle"/>
          </p:nvPr>
        </p:nvSpPr>
        <p:spPr>
          <a:xfrm>
            <a:off x="388416" y="4870408"/>
            <a:ext cx="8677946" cy="663845"/>
          </a:xfrm>
        </p:spPr>
        <p:txBody>
          <a:bodyPr/>
          <a:lstStyle/>
          <a:p>
            <a:r>
              <a:rPr lang="en-GB" dirty="0"/>
              <a:t>Education</a:t>
            </a:r>
          </a:p>
        </p:txBody>
      </p:sp>
      <p:sp>
        <p:nvSpPr>
          <p:cNvPr id="4" name="Rectangle 3"/>
          <p:cNvSpPr/>
          <p:nvPr/>
        </p:nvSpPr>
        <p:spPr>
          <a:xfrm>
            <a:off x="388413" y="5808072"/>
            <a:ext cx="5891617" cy="615553"/>
          </a:xfrm>
          <a:prstGeom prst="rect">
            <a:avLst/>
          </a:prstGeom>
        </p:spPr>
        <p:txBody>
          <a:bodyPr wrap="square" lIns="0" tIns="0" rIns="0" bIns="0">
            <a:spAutoFit/>
          </a:bodyPr>
          <a:lstStyle/>
          <a:p>
            <a:r>
              <a:rPr lang="en-GB" sz="2000" spc="-70" dirty="0">
                <a:solidFill>
                  <a:schemeClr val="bg1"/>
                </a:solidFill>
                <a:cs typeface="Arial"/>
              </a:rPr>
              <a:t>To understand how technology is used for education and broaden my knowledge of careers available in this field</a:t>
            </a:r>
          </a:p>
        </p:txBody>
      </p:sp>
      <p:sp>
        <p:nvSpPr>
          <p:cNvPr id="5" name="Rectangle 4">
            <a:extLst>
              <a:ext uri="{FF2B5EF4-FFF2-40B4-BE49-F238E27FC236}">
                <a16:creationId xmlns:a16="http://schemas.microsoft.com/office/drawing/2014/main" id="{68AFF9F6-91B6-4E76-84F7-AE74E0DA8B8C}"/>
              </a:ext>
            </a:extLst>
          </p:cNvPr>
          <p:cNvSpPr/>
          <p:nvPr/>
        </p:nvSpPr>
        <p:spPr>
          <a:xfrm>
            <a:off x="388414" y="4562632"/>
            <a:ext cx="1360874" cy="307777"/>
          </a:xfrm>
          <a:prstGeom prst="rect">
            <a:avLst/>
          </a:prstGeom>
        </p:spPr>
        <p:txBody>
          <a:bodyPr wrap="square" lIns="0" tIns="0" rIns="0" bIns="0">
            <a:spAutoFit/>
          </a:bodyPr>
          <a:lstStyle/>
          <a:p>
            <a:r>
              <a:rPr lang="en-GB" sz="2000" spc="-70" dirty="0">
                <a:solidFill>
                  <a:schemeClr val="bg1"/>
                </a:solidFill>
                <a:cs typeface="Arial"/>
              </a:rPr>
              <a:t>TECH FOR</a:t>
            </a:r>
          </a:p>
        </p:txBody>
      </p:sp>
      <p:sp>
        <p:nvSpPr>
          <p:cNvPr id="13" name="Freeform 5">
            <a:extLst>
              <a:ext uri="{FF2B5EF4-FFF2-40B4-BE49-F238E27FC236}">
                <a16:creationId xmlns:a16="http://schemas.microsoft.com/office/drawing/2014/main" id="{6530F5EB-51E0-4D58-AEDD-8014EC277F51}"/>
              </a:ext>
            </a:extLst>
          </p:cNvPr>
          <p:cNvSpPr>
            <a:spLocks noChangeAspect="1" noEditPoints="1"/>
          </p:cNvSpPr>
          <p:nvPr/>
        </p:nvSpPr>
        <p:spPr bwMode="auto">
          <a:xfrm>
            <a:off x="9961227" y="7002959"/>
            <a:ext cx="526860" cy="360000"/>
          </a:xfrm>
          <a:custGeom>
            <a:avLst/>
            <a:gdLst>
              <a:gd name="T0" fmla="*/ 2341 w 4651"/>
              <a:gd name="T1" fmla="*/ 2 h 3178"/>
              <a:gd name="T2" fmla="*/ 44 w 4651"/>
              <a:gd name="T3" fmla="*/ 1033 h 3178"/>
              <a:gd name="T4" fmla="*/ 18 w 4651"/>
              <a:gd name="T5" fmla="*/ 1051 h 3178"/>
              <a:gd name="T6" fmla="*/ 0 w 4651"/>
              <a:gd name="T7" fmla="*/ 1091 h 3178"/>
              <a:gd name="T8" fmla="*/ 2 w 4651"/>
              <a:gd name="T9" fmla="*/ 1123 h 3178"/>
              <a:gd name="T10" fmla="*/ 26 w 4651"/>
              <a:gd name="T11" fmla="*/ 1159 h 3178"/>
              <a:gd name="T12" fmla="*/ 1022 w 4651"/>
              <a:gd name="T13" fmla="*/ 1617 h 3178"/>
              <a:gd name="T14" fmla="*/ 1020 w 4651"/>
              <a:gd name="T15" fmla="*/ 2640 h 3178"/>
              <a:gd name="T16" fmla="*/ 1036 w 4651"/>
              <a:gd name="T17" fmla="*/ 2728 h 3178"/>
              <a:gd name="T18" fmla="*/ 1080 w 4651"/>
              <a:gd name="T19" fmla="*/ 2812 h 3178"/>
              <a:gd name="T20" fmla="*/ 1166 w 4651"/>
              <a:gd name="T21" fmla="*/ 2906 h 3178"/>
              <a:gd name="T22" fmla="*/ 1308 w 4651"/>
              <a:gd name="T23" fmla="*/ 3000 h 3178"/>
              <a:gd name="T24" fmla="*/ 1520 w 4651"/>
              <a:gd name="T25" fmla="*/ 3084 h 3178"/>
              <a:gd name="T26" fmla="*/ 1816 w 4651"/>
              <a:gd name="T27" fmla="*/ 3146 h 3178"/>
              <a:gd name="T28" fmla="*/ 2210 w 4651"/>
              <a:gd name="T29" fmla="*/ 3178 h 3178"/>
              <a:gd name="T30" fmla="*/ 2549 w 4651"/>
              <a:gd name="T31" fmla="*/ 3174 h 3178"/>
              <a:gd name="T32" fmla="*/ 2917 w 4651"/>
              <a:gd name="T33" fmla="*/ 3134 h 3178"/>
              <a:gd name="T34" fmla="*/ 3191 w 4651"/>
              <a:gd name="T35" fmla="*/ 3064 h 3178"/>
              <a:gd name="T36" fmla="*/ 3383 w 4651"/>
              <a:gd name="T37" fmla="*/ 2978 h 3178"/>
              <a:gd name="T38" fmla="*/ 3511 w 4651"/>
              <a:gd name="T39" fmla="*/ 2882 h 3178"/>
              <a:gd name="T40" fmla="*/ 3585 w 4651"/>
              <a:gd name="T41" fmla="*/ 2790 h 3178"/>
              <a:gd name="T42" fmla="*/ 3619 w 4651"/>
              <a:gd name="T43" fmla="*/ 2710 h 3178"/>
              <a:gd name="T44" fmla="*/ 3631 w 4651"/>
              <a:gd name="T45" fmla="*/ 1641 h 3178"/>
              <a:gd name="T46" fmla="*/ 4093 w 4651"/>
              <a:gd name="T47" fmla="*/ 1405 h 3178"/>
              <a:gd name="T48" fmla="*/ 4063 w 4651"/>
              <a:gd name="T49" fmla="*/ 2518 h 3178"/>
              <a:gd name="T50" fmla="*/ 4023 w 4651"/>
              <a:gd name="T51" fmla="*/ 2560 h 3178"/>
              <a:gd name="T52" fmla="*/ 4017 w 4651"/>
              <a:gd name="T53" fmla="*/ 2604 h 3178"/>
              <a:gd name="T54" fmla="*/ 4051 w 4651"/>
              <a:gd name="T55" fmla="*/ 2652 h 3178"/>
              <a:gd name="T56" fmla="*/ 4247 w 4651"/>
              <a:gd name="T57" fmla="*/ 2666 h 3178"/>
              <a:gd name="T58" fmla="*/ 4289 w 4651"/>
              <a:gd name="T59" fmla="*/ 2652 h 3178"/>
              <a:gd name="T60" fmla="*/ 4323 w 4651"/>
              <a:gd name="T61" fmla="*/ 2604 h 3178"/>
              <a:gd name="T62" fmla="*/ 4317 w 4651"/>
              <a:gd name="T63" fmla="*/ 2560 h 3178"/>
              <a:gd name="T64" fmla="*/ 4277 w 4651"/>
              <a:gd name="T65" fmla="*/ 2518 h 3178"/>
              <a:gd name="T66" fmla="*/ 4607 w 4651"/>
              <a:gd name="T67" fmla="*/ 1171 h 3178"/>
              <a:gd name="T68" fmla="*/ 4633 w 4651"/>
              <a:gd name="T69" fmla="*/ 1153 h 3178"/>
              <a:gd name="T70" fmla="*/ 4651 w 4651"/>
              <a:gd name="T71" fmla="*/ 1113 h 3178"/>
              <a:gd name="T72" fmla="*/ 4649 w 4651"/>
              <a:gd name="T73" fmla="*/ 1081 h 3178"/>
              <a:gd name="T74" fmla="*/ 4625 w 4651"/>
              <a:gd name="T75" fmla="*/ 1045 h 3178"/>
              <a:gd name="T76" fmla="*/ 3477 w 4651"/>
              <a:gd name="T77" fmla="*/ 2638 h 3178"/>
              <a:gd name="T78" fmla="*/ 3467 w 4651"/>
              <a:gd name="T79" fmla="*/ 2676 h 3178"/>
              <a:gd name="T80" fmla="*/ 3407 w 4651"/>
              <a:gd name="T81" fmla="*/ 2762 h 3178"/>
              <a:gd name="T82" fmla="*/ 3321 w 4651"/>
              <a:gd name="T83" fmla="*/ 2834 h 3178"/>
              <a:gd name="T84" fmla="*/ 3181 w 4651"/>
              <a:gd name="T85" fmla="*/ 2904 h 3178"/>
              <a:gd name="T86" fmla="*/ 2977 w 4651"/>
              <a:gd name="T87" fmla="*/ 2966 h 3178"/>
              <a:gd name="T88" fmla="*/ 2695 w 4651"/>
              <a:gd name="T89" fmla="*/ 3008 h 3178"/>
              <a:gd name="T90" fmla="*/ 2326 w 4651"/>
              <a:gd name="T91" fmla="*/ 3024 h 3178"/>
              <a:gd name="T92" fmla="*/ 2040 w 4651"/>
              <a:gd name="T93" fmla="*/ 3016 h 3178"/>
              <a:gd name="T94" fmla="*/ 1736 w 4651"/>
              <a:gd name="T95" fmla="*/ 2978 h 3178"/>
              <a:gd name="T96" fmla="*/ 1514 w 4651"/>
              <a:gd name="T97" fmla="*/ 2920 h 3178"/>
              <a:gd name="T98" fmla="*/ 1360 w 4651"/>
              <a:gd name="T99" fmla="*/ 2852 h 3178"/>
              <a:gd name="T100" fmla="*/ 1260 w 4651"/>
              <a:gd name="T101" fmla="*/ 2780 h 3178"/>
              <a:gd name="T102" fmla="*/ 1196 w 4651"/>
              <a:gd name="T103" fmla="*/ 2702 h 3178"/>
              <a:gd name="T104" fmla="*/ 1172 w 4651"/>
              <a:gd name="T105" fmla="*/ 1687 h 3178"/>
              <a:gd name="T106" fmla="*/ 2326 w 4651"/>
              <a:gd name="T107" fmla="*/ 2203 h 3178"/>
              <a:gd name="T108" fmla="*/ 3477 w 4651"/>
              <a:gd name="T109" fmla="*/ 1687 h 3178"/>
              <a:gd name="T110" fmla="*/ 2326 w 4651"/>
              <a:gd name="T111" fmla="*/ 160 h 3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51" h="3178">
                <a:moveTo>
                  <a:pt x="4607" y="1033"/>
                </a:moveTo>
                <a:lnTo>
                  <a:pt x="2357" y="6"/>
                </a:lnTo>
                <a:lnTo>
                  <a:pt x="2357" y="6"/>
                </a:lnTo>
                <a:lnTo>
                  <a:pt x="2341" y="2"/>
                </a:lnTo>
                <a:lnTo>
                  <a:pt x="2326" y="0"/>
                </a:lnTo>
                <a:lnTo>
                  <a:pt x="2310" y="2"/>
                </a:lnTo>
                <a:lnTo>
                  <a:pt x="2294" y="6"/>
                </a:lnTo>
                <a:lnTo>
                  <a:pt x="44" y="1033"/>
                </a:lnTo>
                <a:lnTo>
                  <a:pt x="44" y="1033"/>
                </a:lnTo>
                <a:lnTo>
                  <a:pt x="34" y="1037"/>
                </a:lnTo>
                <a:lnTo>
                  <a:pt x="26" y="1045"/>
                </a:lnTo>
                <a:lnTo>
                  <a:pt x="18" y="1051"/>
                </a:lnTo>
                <a:lnTo>
                  <a:pt x="12" y="1061"/>
                </a:lnTo>
                <a:lnTo>
                  <a:pt x="6" y="1069"/>
                </a:lnTo>
                <a:lnTo>
                  <a:pt x="2" y="1081"/>
                </a:lnTo>
                <a:lnTo>
                  <a:pt x="0" y="1091"/>
                </a:lnTo>
                <a:lnTo>
                  <a:pt x="0" y="1101"/>
                </a:lnTo>
                <a:lnTo>
                  <a:pt x="0" y="1101"/>
                </a:lnTo>
                <a:lnTo>
                  <a:pt x="0" y="1113"/>
                </a:lnTo>
                <a:lnTo>
                  <a:pt x="2" y="1123"/>
                </a:lnTo>
                <a:lnTo>
                  <a:pt x="6" y="1135"/>
                </a:lnTo>
                <a:lnTo>
                  <a:pt x="12" y="1143"/>
                </a:lnTo>
                <a:lnTo>
                  <a:pt x="18" y="1153"/>
                </a:lnTo>
                <a:lnTo>
                  <a:pt x="26" y="1159"/>
                </a:lnTo>
                <a:lnTo>
                  <a:pt x="34" y="1167"/>
                </a:lnTo>
                <a:lnTo>
                  <a:pt x="44" y="1171"/>
                </a:lnTo>
                <a:lnTo>
                  <a:pt x="1022" y="1617"/>
                </a:lnTo>
                <a:lnTo>
                  <a:pt x="1022" y="1617"/>
                </a:lnTo>
                <a:lnTo>
                  <a:pt x="1020" y="1629"/>
                </a:lnTo>
                <a:lnTo>
                  <a:pt x="1020" y="1641"/>
                </a:lnTo>
                <a:lnTo>
                  <a:pt x="1020" y="2640"/>
                </a:lnTo>
                <a:lnTo>
                  <a:pt x="1020" y="2640"/>
                </a:lnTo>
                <a:lnTo>
                  <a:pt x="1020" y="2656"/>
                </a:lnTo>
                <a:lnTo>
                  <a:pt x="1024" y="2680"/>
                </a:lnTo>
                <a:lnTo>
                  <a:pt x="1030" y="2710"/>
                </a:lnTo>
                <a:lnTo>
                  <a:pt x="1036" y="2728"/>
                </a:lnTo>
                <a:lnTo>
                  <a:pt x="1044" y="2748"/>
                </a:lnTo>
                <a:lnTo>
                  <a:pt x="1054" y="2768"/>
                </a:lnTo>
                <a:lnTo>
                  <a:pt x="1066" y="2790"/>
                </a:lnTo>
                <a:lnTo>
                  <a:pt x="1080" y="2812"/>
                </a:lnTo>
                <a:lnTo>
                  <a:pt x="1098" y="2834"/>
                </a:lnTo>
                <a:lnTo>
                  <a:pt x="1118" y="2858"/>
                </a:lnTo>
                <a:lnTo>
                  <a:pt x="1140" y="2882"/>
                </a:lnTo>
                <a:lnTo>
                  <a:pt x="1166" y="2906"/>
                </a:lnTo>
                <a:lnTo>
                  <a:pt x="1196" y="2930"/>
                </a:lnTo>
                <a:lnTo>
                  <a:pt x="1230" y="2954"/>
                </a:lnTo>
                <a:lnTo>
                  <a:pt x="1266" y="2978"/>
                </a:lnTo>
                <a:lnTo>
                  <a:pt x="1308" y="3000"/>
                </a:lnTo>
                <a:lnTo>
                  <a:pt x="1354" y="3022"/>
                </a:lnTo>
                <a:lnTo>
                  <a:pt x="1404" y="3044"/>
                </a:lnTo>
                <a:lnTo>
                  <a:pt x="1460" y="3064"/>
                </a:lnTo>
                <a:lnTo>
                  <a:pt x="1520" y="3084"/>
                </a:lnTo>
                <a:lnTo>
                  <a:pt x="1586" y="3102"/>
                </a:lnTo>
                <a:lnTo>
                  <a:pt x="1656" y="3118"/>
                </a:lnTo>
                <a:lnTo>
                  <a:pt x="1734" y="3134"/>
                </a:lnTo>
                <a:lnTo>
                  <a:pt x="1816" y="3146"/>
                </a:lnTo>
                <a:lnTo>
                  <a:pt x="1906" y="3158"/>
                </a:lnTo>
                <a:lnTo>
                  <a:pt x="2000" y="3166"/>
                </a:lnTo>
                <a:lnTo>
                  <a:pt x="2102" y="3174"/>
                </a:lnTo>
                <a:lnTo>
                  <a:pt x="2210" y="3178"/>
                </a:lnTo>
                <a:lnTo>
                  <a:pt x="2326" y="3178"/>
                </a:lnTo>
                <a:lnTo>
                  <a:pt x="2326" y="3178"/>
                </a:lnTo>
                <a:lnTo>
                  <a:pt x="2441" y="3178"/>
                </a:lnTo>
                <a:lnTo>
                  <a:pt x="2549" y="3174"/>
                </a:lnTo>
                <a:lnTo>
                  <a:pt x="2651" y="3166"/>
                </a:lnTo>
                <a:lnTo>
                  <a:pt x="2745" y="3158"/>
                </a:lnTo>
                <a:lnTo>
                  <a:pt x="2835" y="3146"/>
                </a:lnTo>
                <a:lnTo>
                  <a:pt x="2917" y="3134"/>
                </a:lnTo>
                <a:lnTo>
                  <a:pt x="2993" y="3118"/>
                </a:lnTo>
                <a:lnTo>
                  <a:pt x="3065" y="3102"/>
                </a:lnTo>
                <a:lnTo>
                  <a:pt x="3131" y="3084"/>
                </a:lnTo>
                <a:lnTo>
                  <a:pt x="3191" y="3064"/>
                </a:lnTo>
                <a:lnTo>
                  <a:pt x="3247" y="3044"/>
                </a:lnTo>
                <a:lnTo>
                  <a:pt x="3297" y="3022"/>
                </a:lnTo>
                <a:lnTo>
                  <a:pt x="3343" y="3000"/>
                </a:lnTo>
                <a:lnTo>
                  <a:pt x="3383" y="2978"/>
                </a:lnTo>
                <a:lnTo>
                  <a:pt x="3421" y="2954"/>
                </a:lnTo>
                <a:lnTo>
                  <a:pt x="3455" y="2930"/>
                </a:lnTo>
                <a:lnTo>
                  <a:pt x="3485" y="2906"/>
                </a:lnTo>
                <a:lnTo>
                  <a:pt x="3511" y="2882"/>
                </a:lnTo>
                <a:lnTo>
                  <a:pt x="3533" y="2858"/>
                </a:lnTo>
                <a:lnTo>
                  <a:pt x="3553" y="2834"/>
                </a:lnTo>
                <a:lnTo>
                  <a:pt x="3571" y="2812"/>
                </a:lnTo>
                <a:lnTo>
                  <a:pt x="3585" y="2790"/>
                </a:lnTo>
                <a:lnTo>
                  <a:pt x="3597" y="2768"/>
                </a:lnTo>
                <a:lnTo>
                  <a:pt x="3607" y="2748"/>
                </a:lnTo>
                <a:lnTo>
                  <a:pt x="3613" y="2728"/>
                </a:lnTo>
                <a:lnTo>
                  <a:pt x="3619" y="2710"/>
                </a:lnTo>
                <a:lnTo>
                  <a:pt x="3627" y="2680"/>
                </a:lnTo>
                <a:lnTo>
                  <a:pt x="3631" y="2656"/>
                </a:lnTo>
                <a:lnTo>
                  <a:pt x="3631" y="2640"/>
                </a:lnTo>
                <a:lnTo>
                  <a:pt x="3631" y="1641"/>
                </a:lnTo>
                <a:lnTo>
                  <a:pt x="3631" y="1641"/>
                </a:lnTo>
                <a:lnTo>
                  <a:pt x="3631" y="1629"/>
                </a:lnTo>
                <a:lnTo>
                  <a:pt x="3629" y="1617"/>
                </a:lnTo>
                <a:lnTo>
                  <a:pt x="4093" y="1405"/>
                </a:lnTo>
                <a:lnTo>
                  <a:pt x="4093" y="2512"/>
                </a:lnTo>
                <a:lnTo>
                  <a:pt x="4093" y="2512"/>
                </a:lnTo>
                <a:lnTo>
                  <a:pt x="4077" y="2514"/>
                </a:lnTo>
                <a:lnTo>
                  <a:pt x="4063" y="2518"/>
                </a:lnTo>
                <a:lnTo>
                  <a:pt x="4051" y="2526"/>
                </a:lnTo>
                <a:lnTo>
                  <a:pt x="4039" y="2534"/>
                </a:lnTo>
                <a:lnTo>
                  <a:pt x="4029" y="2546"/>
                </a:lnTo>
                <a:lnTo>
                  <a:pt x="4023" y="2560"/>
                </a:lnTo>
                <a:lnTo>
                  <a:pt x="4017" y="2574"/>
                </a:lnTo>
                <a:lnTo>
                  <a:pt x="4017" y="2590"/>
                </a:lnTo>
                <a:lnTo>
                  <a:pt x="4017" y="2590"/>
                </a:lnTo>
                <a:lnTo>
                  <a:pt x="4017" y="2604"/>
                </a:lnTo>
                <a:lnTo>
                  <a:pt x="4023" y="2620"/>
                </a:lnTo>
                <a:lnTo>
                  <a:pt x="4029" y="2632"/>
                </a:lnTo>
                <a:lnTo>
                  <a:pt x="4039" y="2644"/>
                </a:lnTo>
                <a:lnTo>
                  <a:pt x="4051" y="2652"/>
                </a:lnTo>
                <a:lnTo>
                  <a:pt x="4063" y="2660"/>
                </a:lnTo>
                <a:lnTo>
                  <a:pt x="4077" y="2664"/>
                </a:lnTo>
                <a:lnTo>
                  <a:pt x="4093" y="2666"/>
                </a:lnTo>
                <a:lnTo>
                  <a:pt x="4247" y="2666"/>
                </a:lnTo>
                <a:lnTo>
                  <a:pt x="4247" y="2666"/>
                </a:lnTo>
                <a:lnTo>
                  <a:pt x="4263" y="2664"/>
                </a:lnTo>
                <a:lnTo>
                  <a:pt x="4277" y="2660"/>
                </a:lnTo>
                <a:lnTo>
                  <a:pt x="4289" y="2652"/>
                </a:lnTo>
                <a:lnTo>
                  <a:pt x="4301" y="2644"/>
                </a:lnTo>
                <a:lnTo>
                  <a:pt x="4311" y="2632"/>
                </a:lnTo>
                <a:lnTo>
                  <a:pt x="4317" y="2620"/>
                </a:lnTo>
                <a:lnTo>
                  <a:pt x="4323" y="2604"/>
                </a:lnTo>
                <a:lnTo>
                  <a:pt x="4323" y="2590"/>
                </a:lnTo>
                <a:lnTo>
                  <a:pt x="4323" y="2590"/>
                </a:lnTo>
                <a:lnTo>
                  <a:pt x="4323" y="2574"/>
                </a:lnTo>
                <a:lnTo>
                  <a:pt x="4317" y="2560"/>
                </a:lnTo>
                <a:lnTo>
                  <a:pt x="4311" y="2546"/>
                </a:lnTo>
                <a:lnTo>
                  <a:pt x="4301" y="2534"/>
                </a:lnTo>
                <a:lnTo>
                  <a:pt x="4289" y="2526"/>
                </a:lnTo>
                <a:lnTo>
                  <a:pt x="4277" y="2518"/>
                </a:lnTo>
                <a:lnTo>
                  <a:pt x="4263" y="2514"/>
                </a:lnTo>
                <a:lnTo>
                  <a:pt x="4247" y="2512"/>
                </a:lnTo>
                <a:lnTo>
                  <a:pt x="4247" y="1335"/>
                </a:lnTo>
                <a:lnTo>
                  <a:pt x="4607" y="1171"/>
                </a:lnTo>
                <a:lnTo>
                  <a:pt x="4607" y="1171"/>
                </a:lnTo>
                <a:lnTo>
                  <a:pt x="4617" y="1167"/>
                </a:lnTo>
                <a:lnTo>
                  <a:pt x="4625" y="1159"/>
                </a:lnTo>
                <a:lnTo>
                  <a:pt x="4633" y="1153"/>
                </a:lnTo>
                <a:lnTo>
                  <a:pt x="4639" y="1143"/>
                </a:lnTo>
                <a:lnTo>
                  <a:pt x="4645" y="1135"/>
                </a:lnTo>
                <a:lnTo>
                  <a:pt x="4649" y="1123"/>
                </a:lnTo>
                <a:lnTo>
                  <a:pt x="4651" y="1113"/>
                </a:lnTo>
                <a:lnTo>
                  <a:pt x="4651" y="1101"/>
                </a:lnTo>
                <a:lnTo>
                  <a:pt x="4651" y="1101"/>
                </a:lnTo>
                <a:lnTo>
                  <a:pt x="4651" y="1091"/>
                </a:lnTo>
                <a:lnTo>
                  <a:pt x="4649" y="1081"/>
                </a:lnTo>
                <a:lnTo>
                  <a:pt x="4645" y="1069"/>
                </a:lnTo>
                <a:lnTo>
                  <a:pt x="4639" y="1061"/>
                </a:lnTo>
                <a:lnTo>
                  <a:pt x="4633" y="1051"/>
                </a:lnTo>
                <a:lnTo>
                  <a:pt x="4625" y="1045"/>
                </a:lnTo>
                <a:lnTo>
                  <a:pt x="4617" y="1037"/>
                </a:lnTo>
                <a:lnTo>
                  <a:pt x="4607" y="1033"/>
                </a:lnTo>
                <a:lnTo>
                  <a:pt x="4607" y="1033"/>
                </a:lnTo>
                <a:close/>
                <a:moveTo>
                  <a:pt x="3477" y="2638"/>
                </a:moveTo>
                <a:lnTo>
                  <a:pt x="3477" y="2638"/>
                </a:lnTo>
                <a:lnTo>
                  <a:pt x="3477" y="2644"/>
                </a:lnTo>
                <a:lnTo>
                  <a:pt x="3475" y="2656"/>
                </a:lnTo>
                <a:lnTo>
                  <a:pt x="3467" y="2676"/>
                </a:lnTo>
                <a:lnTo>
                  <a:pt x="3455" y="2700"/>
                </a:lnTo>
                <a:lnTo>
                  <a:pt x="3435" y="2730"/>
                </a:lnTo>
                <a:lnTo>
                  <a:pt x="3423" y="2746"/>
                </a:lnTo>
                <a:lnTo>
                  <a:pt x="3407" y="2762"/>
                </a:lnTo>
                <a:lnTo>
                  <a:pt x="3391" y="2780"/>
                </a:lnTo>
                <a:lnTo>
                  <a:pt x="3369" y="2798"/>
                </a:lnTo>
                <a:lnTo>
                  <a:pt x="3347" y="2816"/>
                </a:lnTo>
                <a:lnTo>
                  <a:pt x="3321" y="2834"/>
                </a:lnTo>
                <a:lnTo>
                  <a:pt x="3291" y="2852"/>
                </a:lnTo>
                <a:lnTo>
                  <a:pt x="3259" y="2868"/>
                </a:lnTo>
                <a:lnTo>
                  <a:pt x="3221" y="2886"/>
                </a:lnTo>
                <a:lnTo>
                  <a:pt x="3181" y="2904"/>
                </a:lnTo>
                <a:lnTo>
                  <a:pt x="3137" y="2920"/>
                </a:lnTo>
                <a:lnTo>
                  <a:pt x="3087" y="2936"/>
                </a:lnTo>
                <a:lnTo>
                  <a:pt x="3035" y="2952"/>
                </a:lnTo>
                <a:lnTo>
                  <a:pt x="2977" y="2966"/>
                </a:lnTo>
                <a:lnTo>
                  <a:pt x="2913" y="2978"/>
                </a:lnTo>
                <a:lnTo>
                  <a:pt x="2847" y="2990"/>
                </a:lnTo>
                <a:lnTo>
                  <a:pt x="2773" y="3000"/>
                </a:lnTo>
                <a:lnTo>
                  <a:pt x="2695" y="3008"/>
                </a:lnTo>
                <a:lnTo>
                  <a:pt x="2611" y="3016"/>
                </a:lnTo>
                <a:lnTo>
                  <a:pt x="2523" y="3020"/>
                </a:lnTo>
                <a:lnTo>
                  <a:pt x="2427" y="3024"/>
                </a:lnTo>
                <a:lnTo>
                  <a:pt x="2326" y="3024"/>
                </a:lnTo>
                <a:lnTo>
                  <a:pt x="2326" y="3024"/>
                </a:lnTo>
                <a:lnTo>
                  <a:pt x="2224" y="3024"/>
                </a:lnTo>
                <a:lnTo>
                  <a:pt x="2128" y="3020"/>
                </a:lnTo>
                <a:lnTo>
                  <a:pt x="2040" y="3016"/>
                </a:lnTo>
                <a:lnTo>
                  <a:pt x="1956" y="3008"/>
                </a:lnTo>
                <a:lnTo>
                  <a:pt x="1878" y="3000"/>
                </a:lnTo>
                <a:lnTo>
                  <a:pt x="1804" y="2990"/>
                </a:lnTo>
                <a:lnTo>
                  <a:pt x="1736" y="2978"/>
                </a:lnTo>
                <a:lnTo>
                  <a:pt x="1674" y="2966"/>
                </a:lnTo>
                <a:lnTo>
                  <a:pt x="1616" y="2952"/>
                </a:lnTo>
                <a:lnTo>
                  <a:pt x="1564" y="2936"/>
                </a:lnTo>
                <a:lnTo>
                  <a:pt x="1514" y="2920"/>
                </a:lnTo>
                <a:lnTo>
                  <a:pt x="1470" y="2904"/>
                </a:lnTo>
                <a:lnTo>
                  <a:pt x="1430" y="2886"/>
                </a:lnTo>
                <a:lnTo>
                  <a:pt x="1392" y="2870"/>
                </a:lnTo>
                <a:lnTo>
                  <a:pt x="1360" y="2852"/>
                </a:lnTo>
                <a:lnTo>
                  <a:pt x="1330" y="2834"/>
                </a:lnTo>
                <a:lnTo>
                  <a:pt x="1304" y="2816"/>
                </a:lnTo>
                <a:lnTo>
                  <a:pt x="1280" y="2798"/>
                </a:lnTo>
                <a:lnTo>
                  <a:pt x="1260" y="2780"/>
                </a:lnTo>
                <a:lnTo>
                  <a:pt x="1244" y="2762"/>
                </a:lnTo>
                <a:lnTo>
                  <a:pt x="1228" y="2746"/>
                </a:lnTo>
                <a:lnTo>
                  <a:pt x="1216" y="2730"/>
                </a:lnTo>
                <a:lnTo>
                  <a:pt x="1196" y="2702"/>
                </a:lnTo>
                <a:lnTo>
                  <a:pt x="1184" y="2676"/>
                </a:lnTo>
                <a:lnTo>
                  <a:pt x="1176" y="2658"/>
                </a:lnTo>
                <a:lnTo>
                  <a:pt x="1172" y="2640"/>
                </a:lnTo>
                <a:lnTo>
                  <a:pt x="1172" y="1687"/>
                </a:lnTo>
                <a:lnTo>
                  <a:pt x="2294" y="2197"/>
                </a:lnTo>
                <a:lnTo>
                  <a:pt x="2294" y="2197"/>
                </a:lnTo>
                <a:lnTo>
                  <a:pt x="2310" y="2203"/>
                </a:lnTo>
                <a:lnTo>
                  <a:pt x="2326" y="2203"/>
                </a:lnTo>
                <a:lnTo>
                  <a:pt x="2326" y="2203"/>
                </a:lnTo>
                <a:lnTo>
                  <a:pt x="2341" y="2203"/>
                </a:lnTo>
                <a:lnTo>
                  <a:pt x="2357" y="2197"/>
                </a:lnTo>
                <a:lnTo>
                  <a:pt x="3477" y="1687"/>
                </a:lnTo>
                <a:lnTo>
                  <a:pt x="3477" y="2638"/>
                </a:lnTo>
                <a:close/>
                <a:moveTo>
                  <a:pt x="2326" y="2043"/>
                </a:moveTo>
                <a:lnTo>
                  <a:pt x="262" y="1101"/>
                </a:lnTo>
                <a:lnTo>
                  <a:pt x="2326" y="160"/>
                </a:lnTo>
                <a:lnTo>
                  <a:pt x="4389" y="1101"/>
                </a:lnTo>
                <a:lnTo>
                  <a:pt x="2326" y="204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 name="TextBox 2">
            <a:extLst>
              <a:ext uri="{FF2B5EF4-FFF2-40B4-BE49-F238E27FC236}">
                <a16:creationId xmlns:a16="http://schemas.microsoft.com/office/drawing/2014/main" id="{FCAAF825-42E2-C849-A955-FA17092B3584}"/>
              </a:ext>
            </a:extLst>
          </p:cNvPr>
          <p:cNvSpPr txBox="1"/>
          <p:nvPr/>
        </p:nvSpPr>
        <p:spPr>
          <a:xfrm>
            <a:off x="7439914" y="7067571"/>
            <a:ext cx="5348036" cy="307777"/>
          </a:xfrm>
          <a:prstGeom prst="rect">
            <a:avLst/>
          </a:prstGeom>
          <a:noFill/>
        </p:spPr>
        <p:txBody>
          <a:bodyPr wrap="square">
            <a:spAutoFit/>
          </a:bodyPr>
          <a:lstStyle/>
          <a:p>
            <a:pPr marL="457200" marR="0" lvl="0" indent="0" algn="l" rtl="0">
              <a:lnSpc>
                <a:spcPct val="100000"/>
              </a:lnSpc>
              <a:spcBef>
                <a:spcPts val="0"/>
              </a:spcBef>
              <a:spcAft>
                <a:spcPts val="0"/>
              </a:spcAft>
              <a:buClr>
                <a:srgbClr val="000000"/>
              </a:buClr>
              <a:buSzPts val="1000"/>
              <a:buFont typeface="Arial"/>
              <a:buNone/>
            </a:pPr>
            <a:r>
              <a:rPr lang="en-US" sz="1400" b="0" i="0" u="none" strike="noStrike" cap="none" dirty="0">
                <a:solidFill>
                  <a:schemeClr val="lt1"/>
                </a:solidFill>
                <a:latin typeface="+mn-lt"/>
                <a:ea typeface="Lora"/>
                <a:cs typeface="Lora"/>
                <a:sym typeface="Lora"/>
              </a:rPr>
              <a:t>© Tech She Can 2022</a:t>
            </a:r>
            <a:endParaRPr lang="en-US" sz="1400" b="0" i="0" u="none" strike="noStrike" cap="none" dirty="0">
              <a:solidFill>
                <a:srgbClr val="000000"/>
              </a:solidFill>
              <a:latin typeface="+mn-lt"/>
              <a:ea typeface="Lora"/>
              <a:cs typeface="Lora"/>
              <a:sym typeface="Lora"/>
            </a:endParaRPr>
          </a:p>
        </p:txBody>
      </p:sp>
    </p:spTree>
    <p:extLst>
      <p:ext uri="{BB962C8B-B14F-4D97-AF65-F5344CB8AC3E}">
        <p14:creationId xmlns:p14="http://schemas.microsoft.com/office/powerpoint/2010/main" val="8171976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10F69C2-CBDF-4972-B8BB-9D78AD85455C}"/>
              </a:ext>
            </a:extLst>
          </p:cNvPr>
          <p:cNvSpPr/>
          <p:nvPr/>
        </p:nvSpPr>
        <p:spPr>
          <a:xfrm>
            <a:off x="0" y="0"/>
            <a:ext cx="10691813" cy="393470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5" name="Title 4"/>
          <p:cNvSpPr>
            <a:spLocks noGrp="1"/>
          </p:cNvSpPr>
          <p:nvPr>
            <p:ph type="title"/>
          </p:nvPr>
        </p:nvSpPr>
        <p:spPr/>
        <p:txBody>
          <a:bodyPr/>
          <a:lstStyle/>
          <a:p>
            <a:r>
              <a:rPr lang="en-GB" dirty="0">
                <a:solidFill>
                  <a:schemeClr val="tx1"/>
                </a:solidFill>
              </a:rPr>
              <a:t>Examples that show how technology is used for education</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4</a:t>
            </a:fld>
            <a:endParaRPr lang="en-GB" dirty="0"/>
          </a:p>
        </p:txBody>
      </p:sp>
      <p:sp>
        <p:nvSpPr>
          <p:cNvPr id="23" name="Google Shape;1681;p279">
            <a:extLst>
              <a:ext uri="{FF2B5EF4-FFF2-40B4-BE49-F238E27FC236}">
                <a16:creationId xmlns:a16="http://schemas.microsoft.com/office/drawing/2014/main" id="{94AF22FA-1900-4B96-86A7-C0DE290EDBDB}"/>
              </a:ext>
            </a:extLst>
          </p:cNvPr>
          <p:cNvSpPr/>
          <p:nvPr/>
        </p:nvSpPr>
        <p:spPr>
          <a:xfrm>
            <a:off x="388414" y="1506565"/>
            <a:ext cx="2088000" cy="2088000"/>
          </a:xfrm>
          <a:prstGeom prst="rect">
            <a:avLst/>
          </a:prstGeom>
          <a:solidFill>
            <a:schemeClr val="accent1"/>
          </a:solidFill>
          <a:ln>
            <a:noFill/>
          </a:ln>
        </p:spPr>
        <p:txBody>
          <a:bodyPr spcFirstLastPara="1" wrap="square" lIns="108000" tIns="72000" rIns="72000" bIns="72000" anchor="t" anchorCtr="0">
            <a:noAutofit/>
          </a:bodyPr>
          <a:lstStyle/>
          <a:p>
            <a:pPr>
              <a:buClr>
                <a:srgbClr val="000000"/>
              </a:buClr>
              <a:buSzPts val="1600"/>
            </a:pPr>
            <a:r>
              <a:rPr lang="en-GB" dirty="0">
                <a:solidFill>
                  <a:schemeClr val="bg1"/>
                </a:solidFill>
                <a:ea typeface="Arial"/>
                <a:cs typeface="Arial"/>
                <a:sym typeface="Arial"/>
              </a:rPr>
              <a:t>How is technology shaping the way teachers teach and children learn? </a:t>
            </a:r>
          </a:p>
        </p:txBody>
      </p:sp>
      <p:sp>
        <p:nvSpPr>
          <p:cNvPr id="24" name="Google Shape;1682;p279">
            <a:extLst>
              <a:ext uri="{FF2B5EF4-FFF2-40B4-BE49-F238E27FC236}">
                <a16:creationId xmlns:a16="http://schemas.microsoft.com/office/drawing/2014/main" id="{17BF9262-6582-4327-9894-91D1C6DEA3C5}"/>
              </a:ext>
            </a:extLst>
          </p:cNvPr>
          <p:cNvSpPr/>
          <p:nvPr/>
        </p:nvSpPr>
        <p:spPr>
          <a:xfrm>
            <a:off x="2071745" y="2852111"/>
            <a:ext cx="407539" cy="539852"/>
          </a:xfrm>
          <a:prstGeom prst="rect">
            <a:avLst/>
          </a:prstGeom>
          <a:noFill/>
          <a:ln>
            <a:noFill/>
          </a:ln>
        </p:spPr>
        <p:txBody>
          <a:bodyPr spcFirstLastPara="1" wrap="square" lIns="0" tIns="0" rIns="0" bIns="0" anchor="t" anchorCtr="0">
            <a:noAutofit/>
          </a:bodyPr>
          <a:lstStyle/>
          <a:p>
            <a:pPr algn="ctr">
              <a:buClr>
                <a:srgbClr val="000000"/>
              </a:buClr>
              <a:buSzPts val="4000"/>
            </a:pPr>
            <a:r>
              <a:rPr lang="en-IN" sz="4800" dirty="0">
                <a:ln>
                  <a:solidFill>
                    <a:schemeClr val="bg1"/>
                  </a:solidFill>
                </a:ln>
                <a:solidFill>
                  <a:schemeClr val="accent1"/>
                </a:solidFill>
                <a:latin typeface="Arial"/>
                <a:ea typeface="Arial"/>
                <a:cs typeface="Arial"/>
                <a:sym typeface="Arial"/>
              </a:rPr>
              <a:t>1</a:t>
            </a:r>
            <a:endParaRPr sz="4800" dirty="0">
              <a:ln>
                <a:solidFill>
                  <a:schemeClr val="bg1"/>
                </a:solidFill>
              </a:ln>
              <a:solidFill>
                <a:schemeClr val="accent1"/>
              </a:solidFill>
              <a:latin typeface="Arial"/>
              <a:ea typeface="Arial"/>
              <a:cs typeface="Arial"/>
              <a:sym typeface="Arial"/>
            </a:endParaRPr>
          </a:p>
        </p:txBody>
      </p:sp>
      <p:pic>
        <p:nvPicPr>
          <p:cNvPr id="25" name="Google Shape;1966;p338" descr="Image result for pars register">
            <a:extLst>
              <a:ext uri="{FF2B5EF4-FFF2-40B4-BE49-F238E27FC236}">
                <a16:creationId xmlns:a16="http://schemas.microsoft.com/office/drawing/2014/main" id="{F1F2299C-C32E-47B5-A7D3-68790FA5CBE1}"/>
              </a:ext>
            </a:extLst>
          </p:cNvPr>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682815" y="1506566"/>
            <a:ext cx="4658072" cy="2075019"/>
          </a:xfrm>
          <a:prstGeom prst="rect">
            <a:avLst/>
          </a:prstGeom>
          <a:noFill/>
          <a:ln>
            <a:noFill/>
          </a:ln>
        </p:spPr>
      </p:pic>
      <p:sp>
        <p:nvSpPr>
          <p:cNvPr id="27" name="Google Shape;1681;p279">
            <a:extLst>
              <a:ext uri="{FF2B5EF4-FFF2-40B4-BE49-F238E27FC236}">
                <a16:creationId xmlns:a16="http://schemas.microsoft.com/office/drawing/2014/main" id="{18675946-9B33-4039-A909-D478576EAC5F}"/>
              </a:ext>
            </a:extLst>
          </p:cNvPr>
          <p:cNvSpPr/>
          <p:nvPr/>
        </p:nvSpPr>
        <p:spPr>
          <a:xfrm>
            <a:off x="388414" y="4332893"/>
            <a:ext cx="2088000" cy="2088000"/>
          </a:xfrm>
          <a:prstGeom prst="rect">
            <a:avLst/>
          </a:prstGeom>
          <a:solidFill>
            <a:schemeClr val="bg1"/>
          </a:solidFill>
          <a:ln>
            <a:noFill/>
          </a:ln>
        </p:spPr>
        <p:txBody>
          <a:bodyPr spcFirstLastPara="1" wrap="square" lIns="108000" tIns="72000" rIns="72000" bIns="72000" anchor="t" anchorCtr="0">
            <a:noAutofit/>
          </a:bodyPr>
          <a:lstStyle/>
          <a:p>
            <a:pPr>
              <a:buClr>
                <a:srgbClr val="000000"/>
              </a:buClr>
              <a:buSzPts val="1600"/>
            </a:pPr>
            <a:r>
              <a:rPr lang="en-GB" dirty="0">
                <a:solidFill>
                  <a:schemeClr val="accent1"/>
                </a:solidFill>
                <a:ea typeface="Arial"/>
                <a:cs typeface="Arial"/>
                <a:sym typeface="Arial"/>
              </a:rPr>
              <a:t>How has technology changed whilst you have been at school? </a:t>
            </a:r>
          </a:p>
        </p:txBody>
      </p:sp>
      <p:sp>
        <p:nvSpPr>
          <p:cNvPr id="28" name="Google Shape;1682;p279">
            <a:extLst>
              <a:ext uri="{FF2B5EF4-FFF2-40B4-BE49-F238E27FC236}">
                <a16:creationId xmlns:a16="http://schemas.microsoft.com/office/drawing/2014/main" id="{11E6082E-28FB-4893-BE94-53F01BC102C0}"/>
              </a:ext>
            </a:extLst>
          </p:cNvPr>
          <p:cNvSpPr/>
          <p:nvPr/>
        </p:nvSpPr>
        <p:spPr>
          <a:xfrm>
            <a:off x="1978227" y="5678439"/>
            <a:ext cx="407539" cy="539852"/>
          </a:xfrm>
          <a:prstGeom prst="rect">
            <a:avLst/>
          </a:prstGeom>
          <a:noFill/>
          <a:ln>
            <a:noFill/>
          </a:ln>
        </p:spPr>
        <p:txBody>
          <a:bodyPr spcFirstLastPara="1" wrap="square" lIns="0" tIns="0" rIns="0" bIns="0" anchor="t" anchorCtr="0">
            <a:noAutofit/>
          </a:bodyPr>
          <a:lstStyle/>
          <a:p>
            <a:pPr algn="ctr">
              <a:buClr>
                <a:srgbClr val="000000"/>
              </a:buClr>
              <a:buSzPts val="4000"/>
            </a:pPr>
            <a:r>
              <a:rPr lang="en-IN" sz="4800" dirty="0">
                <a:ln>
                  <a:solidFill>
                    <a:schemeClr val="accent1"/>
                  </a:solidFill>
                </a:ln>
                <a:solidFill>
                  <a:schemeClr val="bg1"/>
                </a:solidFill>
                <a:latin typeface="Arial"/>
                <a:ea typeface="Arial"/>
                <a:cs typeface="Arial"/>
                <a:sym typeface="Arial"/>
              </a:rPr>
              <a:t>2</a:t>
            </a:r>
            <a:endParaRPr sz="4800" dirty="0">
              <a:ln>
                <a:solidFill>
                  <a:schemeClr val="accent1"/>
                </a:solidFill>
              </a:ln>
              <a:solidFill>
                <a:schemeClr val="bg1"/>
              </a:solidFill>
              <a:latin typeface="Arial"/>
              <a:ea typeface="Arial"/>
              <a:cs typeface="Arial"/>
              <a:sym typeface="Arial"/>
            </a:endParaRPr>
          </a:p>
        </p:txBody>
      </p:sp>
      <p:pic>
        <p:nvPicPr>
          <p:cNvPr id="29" name="Picture 28">
            <a:extLst>
              <a:ext uri="{FF2B5EF4-FFF2-40B4-BE49-F238E27FC236}">
                <a16:creationId xmlns:a16="http://schemas.microsoft.com/office/drawing/2014/main" id="{B0089BB3-3FB8-426C-B652-B8AB44F87058}"/>
              </a:ext>
            </a:extLst>
          </p:cNvPr>
          <p:cNvPicPr>
            <a:picLocks noChangeAspect="1"/>
          </p:cNvPicPr>
          <p:nvPr/>
        </p:nvPicPr>
        <p:blipFill>
          <a:blip r:embed="rId3"/>
          <a:stretch>
            <a:fillRect/>
          </a:stretch>
        </p:blipFill>
        <p:spPr>
          <a:xfrm>
            <a:off x="7544758" y="4332894"/>
            <a:ext cx="2758440" cy="2087880"/>
          </a:xfrm>
          <a:prstGeom prst="rect">
            <a:avLst/>
          </a:prstGeom>
        </p:spPr>
      </p:pic>
      <p:pic>
        <p:nvPicPr>
          <p:cNvPr id="48" name="Picture 47">
            <a:extLst>
              <a:ext uri="{FF2B5EF4-FFF2-40B4-BE49-F238E27FC236}">
                <a16:creationId xmlns:a16="http://schemas.microsoft.com/office/drawing/2014/main" id="{F75C3913-EB69-46EE-BC16-10685369ED25}"/>
              </a:ext>
            </a:extLst>
          </p:cNvPr>
          <p:cNvPicPr>
            <a:picLocks noChangeAspect="1"/>
          </p:cNvPicPr>
          <p:nvPr/>
        </p:nvPicPr>
        <p:blipFill>
          <a:blip r:embed="rId4"/>
          <a:stretch>
            <a:fillRect/>
          </a:stretch>
        </p:blipFill>
        <p:spPr>
          <a:xfrm>
            <a:off x="7544758" y="1506566"/>
            <a:ext cx="2758440" cy="2087880"/>
          </a:xfrm>
          <a:prstGeom prst="rect">
            <a:avLst/>
          </a:prstGeom>
        </p:spPr>
      </p:pic>
      <p:pic>
        <p:nvPicPr>
          <p:cNvPr id="49" name="Picture 48">
            <a:extLst>
              <a:ext uri="{FF2B5EF4-FFF2-40B4-BE49-F238E27FC236}">
                <a16:creationId xmlns:a16="http://schemas.microsoft.com/office/drawing/2014/main" id="{F0B77183-855C-4F9C-A8E2-888796C25898}"/>
              </a:ext>
            </a:extLst>
          </p:cNvPr>
          <p:cNvPicPr>
            <a:picLocks noChangeAspect="1"/>
          </p:cNvPicPr>
          <p:nvPr/>
        </p:nvPicPr>
        <p:blipFill>
          <a:blip r:embed="rId5"/>
          <a:stretch>
            <a:fillRect/>
          </a:stretch>
        </p:blipFill>
        <p:spPr>
          <a:xfrm>
            <a:off x="2682815" y="4332894"/>
            <a:ext cx="4655820" cy="2087880"/>
          </a:xfrm>
          <a:prstGeom prst="rect">
            <a:avLst/>
          </a:prstGeom>
        </p:spPr>
      </p:pic>
    </p:spTree>
    <p:extLst>
      <p:ext uri="{BB962C8B-B14F-4D97-AF65-F5344CB8AC3E}">
        <p14:creationId xmlns:p14="http://schemas.microsoft.com/office/powerpoint/2010/main" val="1383214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7653134-7CF7-4869-973B-303F4F86E11B}"/>
              </a:ext>
            </a:extLst>
          </p:cNvPr>
          <p:cNvSpPr/>
          <p:nvPr/>
        </p:nvSpPr>
        <p:spPr>
          <a:xfrm>
            <a:off x="0" y="-6974"/>
            <a:ext cx="10691813" cy="393470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984459D0-EDE7-4DF7-B68B-DCCDEE649082}"/>
              </a:ext>
            </a:extLst>
          </p:cNvPr>
          <p:cNvSpPr>
            <a:spLocks noGrp="1"/>
          </p:cNvSpPr>
          <p:nvPr>
            <p:ph type="title"/>
          </p:nvPr>
        </p:nvSpPr>
        <p:spPr/>
        <p:txBody>
          <a:bodyPr/>
          <a:lstStyle/>
          <a:p>
            <a:r>
              <a:rPr lang="en-IN" dirty="0">
                <a:solidFill>
                  <a:schemeClr val="tx1"/>
                </a:solidFill>
              </a:rPr>
              <a:t>Careers in Tech for Education</a:t>
            </a:r>
            <a:endParaRPr lang="en-GB" dirty="0">
              <a:solidFill>
                <a:schemeClr val="tx1"/>
              </a:solidFill>
            </a:endParaRPr>
          </a:p>
        </p:txBody>
      </p:sp>
      <p:sp>
        <p:nvSpPr>
          <p:cNvPr id="3" name="Content Placeholder 2">
            <a:extLst>
              <a:ext uri="{FF2B5EF4-FFF2-40B4-BE49-F238E27FC236}">
                <a16:creationId xmlns:a16="http://schemas.microsoft.com/office/drawing/2014/main" id="{95EF0043-F049-4DB8-B3B2-25E07BFC4ED9}"/>
              </a:ext>
            </a:extLst>
          </p:cNvPr>
          <p:cNvSpPr>
            <a:spLocks noGrp="1"/>
          </p:cNvSpPr>
          <p:nvPr>
            <p:ph idx="1"/>
          </p:nvPr>
        </p:nvSpPr>
        <p:spPr>
          <a:xfrm>
            <a:off x="388413" y="1240750"/>
            <a:ext cx="9914987" cy="5400000"/>
          </a:xfrm>
        </p:spPr>
        <p:txBody>
          <a:bodyPr/>
          <a:lstStyle/>
          <a:p>
            <a:r>
              <a:rPr lang="en-GB" sz="2000" b="0" dirty="0"/>
              <a:t>a</a:t>
            </a:r>
          </a:p>
        </p:txBody>
      </p:sp>
      <p:sp>
        <p:nvSpPr>
          <p:cNvPr id="4" name="Slide Number Placeholder 3">
            <a:extLst>
              <a:ext uri="{FF2B5EF4-FFF2-40B4-BE49-F238E27FC236}">
                <a16:creationId xmlns:a16="http://schemas.microsoft.com/office/drawing/2014/main" id="{BB26DA05-0F4B-45D1-9EDD-6006ACFF8A3E}"/>
              </a:ext>
            </a:extLst>
          </p:cNvPr>
          <p:cNvSpPr>
            <a:spLocks noGrp="1"/>
          </p:cNvSpPr>
          <p:nvPr>
            <p:ph type="sldNum" sz="quarter" idx="11"/>
          </p:nvPr>
        </p:nvSpPr>
        <p:spPr/>
        <p:txBody>
          <a:bodyPr/>
          <a:lstStyle/>
          <a:p>
            <a:fld id="{7870704B-CE94-48CC-AF30-84932A1262A7}" type="slidenum">
              <a:rPr lang="en-GB" smtClean="0"/>
              <a:pPr/>
              <a:t>5</a:t>
            </a:fld>
            <a:endParaRPr lang="en-GB" dirty="0"/>
          </a:p>
        </p:txBody>
      </p:sp>
      <p:sp>
        <p:nvSpPr>
          <p:cNvPr id="9" name="Rectangle 8">
            <a:extLst>
              <a:ext uri="{FF2B5EF4-FFF2-40B4-BE49-F238E27FC236}">
                <a16:creationId xmlns:a16="http://schemas.microsoft.com/office/drawing/2014/main" id="{FDD4813A-3A0F-41C2-A968-2BB39BE71168}"/>
              </a:ext>
            </a:extLst>
          </p:cNvPr>
          <p:cNvSpPr/>
          <p:nvPr/>
        </p:nvSpPr>
        <p:spPr>
          <a:xfrm>
            <a:off x="3845312" y="1463176"/>
            <a:ext cx="2219197" cy="307777"/>
          </a:xfrm>
          <a:prstGeom prst="rect">
            <a:avLst/>
          </a:prstGeom>
        </p:spPr>
        <p:txBody>
          <a:bodyPr wrap="none" lIns="0" tIns="0" rIns="0" bIns="0">
            <a:spAutoFit/>
          </a:bodyPr>
          <a:lstStyle/>
          <a:p>
            <a:pPr defTabSz="801934">
              <a:spcAft>
                <a:spcPts val="1052"/>
              </a:spcAft>
            </a:pPr>
            <a:r>
              <a:rPr lang="en-GB" sz="2000" dirty="0">
                <a:solidFill>
                  <a:schemeClr val="accent3"/>
                </a:solidFill>
              </a:rPr>
              <a:t>Computing Teacher</a:t>
            </a:r>
          </a:p>
        </p:txBody>
      </p:sp>
      <p:sp>
        <p:nvSpPr>
          <p:cNvPr id="13" name="Rectangle 12">
            <a:extLst>
              <a:ext uri="{FF2B5EF4-FFF2-40B4-BE49-F238E27FC236}">
                <a16:creationId xmlns:a16="http://schemas.microsoft.com/office/drawing/2014/main" id="{752706F6-DF7B-492A-88FD-219356BAA826}"/>
              </a:ext>
            </a:extLst>
          </p:cNvPr>
          <p:cNvSpPr/>
          <p:nvPr/>
        </p:nvSpPr>
        <p:spPr>
          <a:xfrm>
            <a:off x="7437545" y="1167756"/>
            <a:ext cx="2725230" cy="615553"/>
          </a:xfrm>
          <a:prstGeom prst="rect">
            <a:avLst/>
          </a:prstGeom>
        </p:spPr>
        <p:txBody>
          <a:bodyPr wrap="square" lIns="0" tIns="0" rIns="0" bIns="0">
            <a:spAutoFit/>
          </a:bodyPr>
          <a:lstStyle/>
          <a:p>
            <a:pPr defTabSz="801934"/>
            <a:r>
              <a:rPr lang="en-GB" sz="2000" dirty="0">
                <a:solidFill>
                  <a:schemeClr val="accent3"/>
                </a:solidFill>
              </a:rPr>
              <a:t>Educational Software Developer</a:t>
            </a:r>
          </a:p>
        </p:txBody>
      </p:sp>
      <p:sp>
        <p:nvSpPr>
          <p:cNvPr id="18" name="Content Placeholder 2">
            <a:extLst>
              <a:ext uri="{FF2B5EF4-FFF2-40B4-BE49-F238E27FC236}">
                <a16:creationId xmlns:a16="http://schemas.microsoft.com/office/drawing/2014/main" id="{3FCB5439-56B6-46C6-A78D-EFF875F325FC}"/>
              </a:ext>
            </a:extLst>
          </p:cNvPr>
          <p:cNvSpPr txBox="1">
            <a:spLocks/>
          </p:cNvSpPr>
          <p:nvPr/>
        </p:nvSpPr>
        <p:spPr>
          <a:xfrm>
            <a:off x="3944169" y="4588713"/>
            <a:ext cx="2912020" cy="307777"/>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r>
              <a:rPr lang="en-GB" sz="1800" b="0" dirty="0"/>
              <a:t>Motivate and support students to learn about how computers work, improve their computing skills and help them to design and build computer programmes.</a:t>
            </a:r>
          </a:p>
        </p:txBody>
      </p:sp>
      <p:sp>
        <p:nvSpPr>
          <p:cNvPr id="19" name="Content Placeholder 2">
            <a:extLst>
              <a:ext uri="{FF2B5EF4-FFF2-40B4-BE49-F238E27FC236}">
                <a16:creationId xmlns:a16="http://schemas.microsoft.com/office/drawing/2014/main" id="{996E62D4-014B-4EB2-8329-492CF6E1F44A}"/>
              </a:ext>
            </a:extLst>
          </p:cNvPr>
          <p:cNvSpPr txBox="1">
            <a:spLocks/>
          </p:cNvSpPr>
          <p:nvPr/>
        </p:nvSpPr>
        <p:spPr>
          <a:xfrm>
            <a:off x="7437546" y="4554404"/>
            <a:ext cx="2865856" cy="307777"/>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r>
              <a:rPr lang="en-GB" sz="1800" b="0" dirty="0"/>
              <a:t>Design and create the apps, online games and software used by students in schools and at home to help them to learn.</a:t>
            </a:r>
          </a:p>
        </p:txBody>
      </p:sp>
      <p:sp>
        <p:nvSpPr>
          <p:cNvPr id="15" name="TextBox 14">
            <a:extLst>
              <a:ext uri="{FF2B5EF4-FFF2-40B4-BE49-F238E27FC236}">
                <a16:creationId xmlns:a16="http://schemas.microsoft.com/office/drawing/2014/main" id="{389FA08C-1213-41FE-A9F6-63BDBBA9D678}"/>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 </a:t>
            </a:r>
          </a:p>
        </p:txBody>
      </p:sp>
      <p:pic>
        <p:nvPicPr>
          <p:cNvPr id="11" name="Picture 10" descr="A picture containing person, indoor, hand&#10;&#10;Description automatically generated">
            <a:extLst>
              <a:ext uri="{FF2B5EF4-FFF2-40B4-BE49-F238E27FC236}">
                <a16:creationId xmlns:a16="http://schemas.microsoft.com/office/drawing/2014/main" id="{94BB5AD7-2983-BDBE-089B-ED4CAFFF2F4D}"/>
              </a:ext>
            </a:extLst>
          </p:cNvPr>
          <p:cNvPicPr>
            <a:picLocks noChangeAspect="1"/>
          </p:cNvPicPr>
          <p:nvPr/>
        </p:nvPicPr>
        <p:blipFill rotWithShape="1">
          <a:blip r:embed="rId2"/>
          <a:srcRect l="11661" t="5487" r="5658" b="14809"/>
          <a:stretch/>
        </p:blipFill>
        <p:spPr>
          <a:xfrm>
            <a:off x="367893" y="1930713"/>
            <a:ext cx="3037573" cy="2196108"/>
          </a:xfrm>
          <a:prstGeom prst="rect">
            <a:avLst/>
          </a:prstGeom>
        </p:spPr>
      </p:pic>
      <p:pic>
        <p:nvPicPr>
          <p:cNvPr id="22" name="Picture 21">
            <a:extLst>
              <a:ext uri="{FF2B5EF4-FFF2-40B4-BE49-F238E27FC236}">
                <a16:creationId xmlns:a16="http://schemas.microsoft.com/office/drawing/2014/main" id="{148405C1-D0CB-D73E-0828-F103D272D4CB}"/>
              </a:ext>
            </a:extLst>
          </p:cNvPr>
          <p:cNvPicPr>
            <a:picLocks noChangeAspect="1"/>
          </p:cNvPicPr>
          <p:nvPr/>
        </p:nvPicPr>
        <p:blipFill rotWithShape="1">
          <a:blip r:embed="rId3"/>
          <a:srcRect l="2281" t="1658" r="15848" b="15654"/>
          <a:stretch/>
        </p:blipFill>
        <p:spPr>
          <a:xfrm>
            <a:off x="3902719" y="1926086"/>
            <a:ext cx="3037573" cy="2174484"/>
          </a:xfrm>
          <a:prstGeom prst="rect">
            <a:avLst/>
          </a:prstGeom>
        </p:spPr>
      </p:pic>
      <p:pic>
        <p:nvPicPr>
          <p:cNvPr id="23" name="Picture 22">
            <a:extLst>
              <a:ext uri="{FF2B5EF4-FFF2-40B4-BE49-F238E27FC236}">
                <a16:creationId xmlns:a16="http://schemas.microsoft.com/office/drawing/2014/main" id="{E85CB0E2-F38F-DA34-2813-FCF92597AD07}"/>
              </a:ext>
            </a:extLst>
          </p:cNvPr>
          <p:cNvPicPr>
            <a:picLocks noChangeAspect="1"/>
          </p:cNvPicPr>
          <p:nvPr/>
        </p:nvPicPr>
        <p:blipFill rotWithShape="1">
          <a:blip r:embed="rId4"/>
          <a:srcRect l="-2829" t="-1" r="3670" b="1793"/>
          <a:stretch/>
        </p:blipFill>
        <p:spPr>
          <a:xfrm>
            <a:off x="7306547" y="1926086"/>
            <a:ext cx="3148051" cy="2209934"/>
          </a:xfrm>
          <a:prstGeom prst="rect">
            <a:avLst/>
          </a:prstGeom>
        </p:spPr>
      </p:pic>
      <p:sp>
        <p:nvSpPr>
          <p:cNvPr id="7" name="Content Placeholder 2">
            <a:extLst>
              <a:ext uri="{FF2B5EF4-FFF2-40B4-BE49-F238E27FC236}">
                <a16:creationId xmlns:a16="http://schemas.microsoft.com/office/drawing/2014/main" id="{55EF0781-7992-F7BF-9420-6272B29BECD9}"/>
              </a:ext>
            </a:extLst>
          </p:cNvPr>
          <p:cNvSpPr txBox="1">
            <a:spLocks/>
          </p:cNvSpPr>
          <p:nvPr/>
        </p:nvSpPr>
        <p:spPr>
          <a:xfrm>
            <a:off x="367893" y="4554404"/>
            <a:ext cx="3061163" cy="307777"/>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r>
              <a:rPr lang="en-GB" sz="1800" b="0" dirty="0"/>
              <a:t>Teach students and teachers about different technologies which can be used to support learning. </a:t>
            </a:r>
          </a:p>
        </p:txBody>
      </p:sp>
      <p:sp>
        <p:nvSpPr>
          <p:cNvPr id="8" name="Rectangle 7">
            <a:extLst>
              <a:ext uri="{FF2B5EF4-FFF2-40B4-BE49-F238E27FC236}">
                <a16:creationId xmlns:a16="http://schemas.microsoft.com/office/drawing/2014/main" id="{CF276717-C245-8561-5E73-A3A23665D1CF}"/>
              </a:ext>
            </a:extLst>
          </p:cNvPr>
          <p:cNvSpPr/>
          <p:nvPr/>
        </p:nvSpPr>
        <p:spPr>
          <a:xfrm>
            <a:off x="388411" y="1171597"/>
            <a:ext cx="2725230" cy="615553"/>
          </a:xfrm>
          <a:prstGeom prst="rect">
            <a:avLst/>
          </a:prstGeom>
        </p:spPr>
        <p:txBody>
          <a:bodyPr wrap="square" lIns="0" tIns="0" rIns="0" bIns="0">
            <a:spAutoFit/>
          </a:bodyPr>
          <a:lstStyle/>
          <a:p>
            <a:pPr defTabSz="801934"/>
            <a:r>
              <a:rPr lang="en-GB" sz="2000" dirty="0">
                <a:solidFill>
                  <a:schemeClr val="accent3"/>
                </a:solidFill>
              </a:rPr>
              <a:t>Educational Technology Specialist</a:t>
            </a:r>
          </a:p>
        </p:txBody>
      </p:sp>
    </p:spTree>
    <p:extLst>
      <p:ext uri="{BB962C8B-B14F-4D97-AF65-F5344CB8AC3E}">
        <p14:creationId xmlns:p14="http://schemas.microsoft.com/office/powerpoint/2010/main" val="26316239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Manual Input 7">
            <a:extLst>
              <a:ext uri="{FF2B5EF4-FFF2-40B4-BE49-F238E27FC236}">
                <a16:creationId xmlns:a16="http://schemas.microsoft.com/office/drawing/2014/main" id="{9FBC8A15-D012-4957-A185-A9D080969405}"/>
              </a:ext>
            </a:extLst>
          </p:cNvPr>
          <p:cNvSpPr/>
          <p:nvPr/>
        </p:nvSpPr>
        <p:spPr>
          <a:xfrm>
            <a:off x="0" y="2159674"/>
            <a:ext cx="10691813" cy="5400001"/>
          </a:xfrm>
          <a:prstGeom prst="flowChartManualInput">
            <a:avLst/>
          </a:prstGeom>
          <a:solidFill>
            <a:schemeClr val="accent4"/>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GB" dirty="0"/>
              <a:t>Meet today’s role model</a:t>
            </a:r>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pPr/>
              <a:t>6</a:t>
            </a:fld>
            <a:endParaRPr lang="en-GB" dirty="0"/>
          </a:p>
        </p:txBody>
      </p:sp>
      <p:sp>
        <p:nvSpPr>
          <p:cNvPr id="11" name="TextBox 10">
            <a:extLst>
              <a:ext uri="{FF2B5EF4-FFF2-40B4-BE49-F238E27FC236}">
                <a16:creationId xmlns:a16="http://schemas.microsoft.com/office/drawing/2014/main" id="{02EE1EB2-79CC-4AFF-9898-B6EDE29C3707}"/>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Education</a:t>
            </a:r>
          </a:p>
        </p:txBody>
      </p:sp>
      <p:grpSp>
        <p:nvGrpSpPr>
          <p:cNvPr id="13" name="Group 12">
            <a:extLst>
              <a:ext uri="{FF2B5EF4-FFF2-40B4-BE49-F238E27FC236}">
                <a16:creationId xmlns:a16="http://schemas.microsoft.com/office/drawing/2014/main" id="{9687E5F1-0741-44A3-893A-FE6F3FAB17F3}"/>
              </a:ext>
            </a:extLst>
          </p:cNvPr>
          <p:cNvGrpSpPr/>
          <p:nvPr/>
        </p:nvGrpSpPr>
        <p:grpSpPr>
          <a:xfrm>
            <a:off x="388414" y="6238752"/>
            <a:ext cx="1558374" cy="509518"/>
            <a:chOff x="388414" y="6238752"/>
            <a:chExt cx="1558374" cy="509518"/>
          </a:xfrm>
        </p:grpSpPr>
        <p:sp>
          <p:nvSpPr>
            <p:cNvPr id="14" name="Rectangle: Rounded Corners 13">
              <a:extLst>
                <a:ext uri="{FF2B5EF4-FFF2-40B4-BE49-F238E27FC236}">
                  <a16:creationId xmlns:a16="http://schemas.microsoft.com/office/drawing/2014/main" id="{149B08BF-BA8B-4C8C-8792-5CFE90244598}"/>
                </a:ext>
              </a:extLst>
            </p:cNvPr>
            <p:cNvSpPr/>
            <p:nvPr/>
          </p:nvSpPr>
          <p:spPr>
            <a:xfrm>
              <a:off x="388414" y="6238752"/>
              <a:ext cx="1558374" cy="509518"/>
            </a:xfrm>
            <a:prstGeom prst="roundRect">
              <a:avLst/>
            </a:prstGeom>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t>Watch video</a:t>
              </a:r>
            </a:p>
          </p:txBody>
        </p:sp>
        <p:sp>
          <p:nvSpPr>
            <p:cNvPr id="15" name="Isosceles Triangle 14">
              <a:extLst>
                <a:ext uri="{FF2B5EF4-FFF2-40B4-BE49-F238E27FC236}">
                  <a16:creationId xmlns:a16="http://schemas.microsoft.com/office/drawing/2014/main" id="{27A95B1B-5D18-43BB-BB16-EFD547035A3C}"/>
                </a:ext>
              </a:extLst>
            </p:cNvPr>
            <p:cNvSpPr/>
            <p:nvPr/>
          </p:nvSpPr>
          <p:spPr>
            <a:xfrm rot="5400000">
              <a:off x="542283" y="6422789"/>
              <a:ext cx="164076" cy="141444"/>
            </a:xfrm>
            <a:prstGeom prst="triangle">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pic>
        <p:nvPicPr>
          <p:cNvPr id="6" name="DAMASK_TECHFOREDU540">
            <a:hlinkClick r:id="" action="ppaction://media"/>
            <a:extLst>
              <a:ext uri="{FF2B5EF4-FFF2-40B4-BE49-F238E27FC236}">
                <a16:creationId xmlns:a16="http://schemas.microsoft.com/office/drawing/2014/main" id="{351EEA8F-4CDB-4F39-A7E0-04F3F63AD54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815400" y="1512604"/>
            <a:ext cx="7488000" cy="4212000"/>
          </a:xfrm>
          <a:prstGeom prst="rect">
            <a:avLst/>
          </a:prstGeom>
        </p:spPr>
      </p:pic>
      <p:sp>
        <p:nvSpPr>
          <p:cNvPr id="16" name="TextBox 15">
            <a:extLst>
              <a:ext uri="{FF2B5EF4-FFF2-40B4-BE49-F238E27FC236}">
                <a16:creationId xmlns:a16="http://schemas.microsoft.com/office/drawing/2014/main" id="{ACE03786-F542-4FF5-90F6-5C87E57EDC80}"/>
              </a:ext>
            </a:extLst>
          </p:cNvPr>
          <p:cNvSpPr txBox="1"/>
          <p:nvPr/>
        </p:nvSpPr>
        <p:spPr>
          <a:xfrm>
            <a:off x="388412" y="1512604"/>
            <a:ext cx="2304000" cy="1184940"/>
          </a:xfrm>
          <a:prstGeom prst="rect">
            <a:avLst/>
          </a:prstGeom>
          <a:noFill/>
        </p:spPr>
        <p:txBody>
          <a:bodyPr wrap="square" lIns="0" tIns="0" rIns="0" bIns="0" rtlCol="0">
            <a:spAutoFit/>
          </a:bodyPr>
          <a:lstStyle/>
          <a:p>
            <a:pPr>
              <a:lnSpc>
                <a:spcPct val="100000"/>
              </a:lnSpc>
              <a:spcAft>
                <a:spcPts val="600"/>
              </a:spcAft>
              <a:buSzPct val="100000"/>
            </a:pPr>
            <a:r>
              <a:rPr lang="en-GB" sz="2400" dirty="0">
                <a:solidFill>
                  <a:schemeClr val="tx2"/>
                </a:solidFill>
              </a:rPr>
              <a:t>Damask</a:t>
            </a:r>
          </a:p>
          <a:p>
            <a:pPr>
              <a:lnSpc>
                <a:spcPct val="100000"/>
              </a:lnSpc>
              <a:spcAft>
                <a:spcPts val="600"/>
              </a:spcAft>
              <a:buSzPct val="100000"/>
            </a:pPr>
            <a:r>
              <a:rPr lang="en-GB" sz="2400" dirty="0"/>
              <a:t>Technology Associate</a:t>
            </a:r>
          </a:p>
        </p:txBody>
      </p:sp>
    </p:spTree>
    <p:extLst>
      <p:ext uri="{BB962C8B-B14F-4D97-AF65-F5344CB8AC3E}">
        <p14:creationId xmlns:p14="http://schemas.microsoft.com/office/powerpoint/2010/main" val="2735347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912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IN" dirty="0"/>
              <a:t>Using augmented reality to learn</a:t>
            </a:r>
            <a:endParaRPr lang="en-GB" dirty="0"/>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pPr/>
              <a:t>7</a:t>
            </a:fld>
            <a:endParaRPr lang="en-GB" dirty="0"/>
          </a:p>
        </p:txBody>
      </p:sp>
      <p:sp>
        <p:nvSpPr>
          <p:cNvPr id="6" name="Content Placeholder 5">
            <a:extLst>
              <a:ext uri="{FF2B5EF4-FFF2-40B4-BE49-F238E27FC236}">
                <a16:creationId xmlns:a16="http://schemas.microsoft.com/office/drawing/2014/main" id="{A9FC8517-7BA8-43D9-A852-9A795F173810}"/>
              </a:ext>
            </a:extLst>
          </p:cNvPr>
          <p:cNvSpPr>
            <a:spLocks noGrp="1"/>
          </p:cNvSpPr>
          <p:nvPr>
            <p:ph idx="1"/>
          </p:nvPr>
        </p:nvSpPr>
        <p:spPr/>
        <p:txBody>
          <a:bodyPr/>
          <a:lstStyle/>
          <a:p>
            <a:pPr lvl="0"/>
            <a:r>
              <a:rPr lang="en-US" sz="2400" b="0" dirty="0" err="1">
                <a:solidFill>
                  <a:srgbClr val="EC5750"/>
                </a:solidFill>
                <a:ea typeface="Arial" panose="020B0604020202020204" pitchFamily="34" charset="0"/>
                <a:cs typeface="Arial" panose="020B0604020202020204" pitchFamily="34" charset="0"/>
              </a:rPr>
              <a:t>JigSpace</a:t>
            </a:r>
            <a:endParaRPr lang="en-IN" sz="2400" b="0" dirty="0">
              <a:solidFill>
                <a:srgbClr val="EC5750"/>
              </a:solidFill>
            </a:endParaRPr>
          </a:p>
        </p:txBody>
      </p:sp>
      <p:sp>
        <p:nvSpPr>
          <p:cNvPr id="12" name="Rectangle 11">
            <a:extLst>
              <a:ext uri="{FF2B5EF4-FFF2-40B4-BE49-F238E27FC236}">
                <a16:creationId xmlns:a16="http://schemas.microsoft.com/office/drawing/2014/main" id="{593B77A7-E1A1-4EE5-A6D0-9A9433A0FE03}"/>
              </a:ext>
            </a:extLst>
          </p:cNvPr>
          <p:cNvSpPr/>
          <p:nvPr/>
        </p:nvSpPr>
        <p:spPr>
          <a:xfrm>
            <a:off x="5117123" y="1652954"/>
            <a:ext cx="5174014" cy="5233529"/>
          </a:xfrm>
          <a:prstGeom prst="rect">
            <a:avLst/>
          </a:prstGeom>
          <a:solidFill>
            <a:schemeClr val="accent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pic>
        <p:nvPicPr>
          <p:cNvPr id="20" name="Picture 2" descr="Image result for jig space">
            <a:extLst>
              <a:ext uri="{FF2B5EF4-FFF2-40B4-BE49-F238E27FC236}">
                <a16:creationId xmlns:a16="http://schemas.microsoft.com/office/drawing/2014/main" id="{018C83BA-F9A1-43DC-BD3F-A6A5560A18C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820" r="14345"/>
          <a:stretch/>
        </p:blipFill>
        <p:spPr bwMode="auto">
          <a:xfrm>
            <a:off x="388413" y="2058258"/>
            <a:ext cx="5088030" cy="4351862"/>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60A2AC4A-9900-4B14-BD62-5892FBE5828C}"/>
              </a:ext>
            </a:extLst>
          </p:cNvPr>
          <p:cNvSpPr txBox="1"/>
          <p:nvPr/>
        </p:nvSpPr>
        <p:spPr>
          <a:xfrm>
            <a:off x="5785336" y="2005896"/>
            <a:ext cx="4281853" cy="3631763"/>
          </a:xfrm>
          <a:prstGeom prst="rect">
            <a:avLst/>
          </a:prstGeom>
          <a:noFill/>
        </p:spPr>
        <p:txBody>
          <a:bodyPr wrap="square" lIns="0" tIns="0" rIns="0" bIns="0" rtlCol="0">
            <a:spAutoFit/>
          </a:bodyPr>
          <a:lstStyle/>
          <a:p>
            <a:pPr>
              <a:spcAft>
                <a:spcPts val="1200"/>
              </a:spcAft>
              <a:buSzPct val="100000"/>
            </a:pPr>
            <a:r>
              <a:rPr lang="en-GB" sz="2400" dirty="0" err="1">
                <a:solidFill>
                  <a:schemeClr val="bg1"/>
                </a:solidFill>
              </a:rPr>
              <a:t>JigSpace</a:t>
            </a:r>
            <a:r>
              <a:rPr lang="en-GB" sz="2400" dirty="0">
                <a:solidFill>
                  <a:schemeClr val="bg1"/>
                </a:solidFill>
              </a:rPr>
              <a:t> is an app that uses augmented reality to help students learn in an interactive way.</a:t>
            </a:r>
          </a:p>
          <a:p>
            <a:pPr>
              <a:spcAft>
                <a:spcPts val="1200"/>
              </a:spcAft>
              <a:buSzPct val="100000"/>
            </a:pPr>
            <a:r>
              <a:rPr lang="en-GB" sz="2400" dirty="0">
                <a:solidFill>
                  <a:schemeClr val="bg1"/>
                </a:solidFill>
              </a:rPr>
              <a:t>Watch the advert which shows some of the ways that jigs are helping people to learn.</a:t>
            </a:r>
          </a:p>
          <a:p>
            <a:pPr>
              <a:spcAft>
                <a:spcPts val="1200"/>
              </a:spcAft>
              <a:buSzPct val="100000"/>
            </a:pPr>
            <a:r>
              <a:rPr lang="en-GB" sz="2400" dirty="0">
                <a:solidFill>
                  <a:schemeClr val="bg1"/>
                </a:solidFill>
              </a:rPr>
              <a:t>What else could be displayed as a jig?</a:t>
            </a:r>
          </a:p>
        </p:txBody>
      </p:sp>
      <p:sp>
        <p:nvSpPr>
          <p:cNvPr id="29" name="Isosceles Triangle 28">
            <a:extLst>
              <a:ext uri="{FF2B5EF4-FFF2-40B4-BE49-F238E27FC236}">
                <a16:creationId xmlns:a16="http://schemas.microsoft.com/office/drawing/2014/main" id="{0E761E96-2F05-4CAC-8EDD-C127060219F5}"/>
              </a:ext>
            </a:extLst>
          </p:cNvPr>
          <p:cNvSpPr/>
          <p:nvPr/>
        </p:nvSpPr>
        <p:spPr>
          <a:xfrm rot="5400000">
            <a:off x="6344982" y="6379333"/>
            <a:ext cx="164076" cy="141444"/>
          </a:xfrm>
          <a:prstGeom prst="triangle">
            <a:avLst/>
          </a:prstGeom>
          <a:solidFill>
            <a:schemeClr val="accent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32" name="Rectangle 31">
            <a:hlinkClick r:id="rId3"/>
            <a:extLst>
              <a:ext uri="{FF2B5EF4-FFF2-40B4-BE49-F238E27FC236}">
                <a16:creationId xmlns:a16="http://schemas.microsoft.com/office/drawing/2014/main" id="{320D63A4-F6A7-4538-BEFB-76D3492DD0BD}"/>
              </a:ext>
            </a:extLst>
          </p:cNvPr>
          <p:cNvSpPr/>
          <p:nvPr/>
        </p:nvSpPr>
        <p:spPr>
          <a:xfrm>
            <a:off x="6497742" y="6957007"/>
            <a:ext cx="3569447"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dirty="0"/>
          </a:p>
        </p:txBody>
      </p:sp>
      <p:sp>
        <p:nvSpPr>
          <p:cNvPr id="13" name="Rectangle: Rounded Corners 13">
            <a:hlinkClick r:id="rId4"/>
            <a:extLst>
              <a:ext uri="{FF2B5EF4-FFF2-40B4-BE49-F238E27FC236}">
                <a16:creationId xmlns:a16="http://schemas.microsoft.com/office/drawing/2014/main" id="{61AF6DA3-7C90-DE42-9349-D56472EA49C7}"/>
              </a:ext>
            </a:extLst>
          </p:cNvPr>
          <p:cNvSpPr/>
          <p:nvPr/>
        </p:nvSpPr>
        <p:spPr>
          <a:xfrm>
            <a:off x="8508815" y="6051688"/>
            <a:ext cx="1558374" cy="509518"/>
          </a:xfrm>
          <a:prstGeom prst="roundRect">
            <a:avLst/>
          </a:prstGeom>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t>Watch video</a:t>
            </a:r>
          </a:p>
        </p:txBody>
      </p:sp>
      <p:sp>
        <p:nvSpPr>
          <p:cNvPr id="14" name="Isosceles Triangle 14">
            <a:extLst>
              <a:ext uri="{FF2B5EF4-FFF2-40B4-BE49-F238E27FC236}">
                <a16:creationId xmlns:a16="http://schemas.microsoft.com/office/drawing/2014/main" id="{C2512CCB-F9A8-544C-AED8-7C0B764FAD8D}"/>
              </a:ext>
            </a:extLst>
          </p:cNvPr>
          <p:cNvSpPr/>
          <p:nvPr/>
        </p:nvSpPr>
        <p:spPr>
          <a:xfrm rot="5400000">
            <a:off x="8691275" y="6235725"/>
            <a:ext cx="164076" cy="141444"/>
          </a:xfrm>
          <a:prstGeom prst="triangle">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Tree>
    <p:extLst>
      <p:ext uri="{BB962C8B-B14F-4D97-AF65-F5344CB8AC3E}">
        <p14:creationId xmlns:p14="http://schemas.microsoft.com/office/powerpoint/2010/main" val="33315790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IN" dirty="0" err="1"/>
              <a:t>JigSpace</a:t>
            </a:r>
            <a:endParaRPr lang="en-GB" dirty="0"/>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pPr/>
              <a:t>8</a:t>
            </a:fld>
            <a:endParaRPr lang="en-GB" dirty="0"/>
          </a:p>
        </p:txBody>
      </p:sp>
      <p:sp>
        <p:nvSpPr>
          <p:cNvPr id="6" name="Content Placeholder 5">
            <a:extLst>
              <a:ext uri="{FF2B5EF4-FFF2-40B4-BE49-F238E27FC236}">
                <a16:creationId xmlns:a16="http://schemas.microsoft.com/office/drawing/2014/main" id="{A9FC8517-7BA8-43D9-A852-9A795F173810}"/>
              </a:ext>
            </a:extLst>
          </p:cNvPr>
          <p:cNvSpPr>
            <a:spLocks noGrp="1"/>
          </p:cNvSpPr>
          <p:nvPr>
            <p:ph idx="1"/>
          </p:nvPr>
        </p:nvSpPr>
        <p:spPr/>
        <p:txBody>
          <a:bodyPr/>
          <a:lstStyle/>
          <a:p>
            <a:pPr lvl="0"/>
            <a:r>
              <a:rPr lang="en-IN" sz="2400" b="0" dirty="0">
                <a:solidFill>
                  <a:schemeClr val="bg1"/>
                </a:solidFill>
              </a:rPr>
              <a:t>c</a:t>
            </a:r>
          </a:p>
        </p:txBody>
      </p:sp>
      <p:sp>
        <p:nvSpPr>
          <p:cNvPr id="12" name="Rectangle 11">
            <a:extLst>
              <a:ext uri="{FF2B5EF4-FFF2-40B4-BE49-F238E27FC236}">
                <a16:creationId xmlns:a16="http://schemas.microsoft.com/office/drawing/2014/main" id="{593B77A7-E1A1-4EE5-A6D0-9A9433A0FE03}"/>
              </a:ext>
            </a:extLst>
          </p:cNvPr>
          <p:cNvSpPr/>
          <p:nvPr/>
        </p:nvSpPr>
        <p:spPr>
          <a:xfrm>
            <a:off x="6356297" y="803190"/>
            <a:ext cx="3934839" cy="6083294"/>
          </a:xfrm>
          <a:prstGeom prst="rect">
            <a:avLst/>
          </a:prstGeom>
          <a:solidFill>
            <a:schemeClr val="accent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1" name="TextBox 20">
            <a:extLst>
              <a:ext uri="{FF2B5EF4-FFF2-40B4-BE49-F238E27FC236}">
                <a16:creationId xmlns:a16="http://schemas.microsoft.com/office/drawing/2014/main" id="{60A2AC4A-9900-4B14-BD62-5892FBE5828C}"/>
              </a:ext>
            </a:extLst>
          </p:cNvPr>
          <p:cNvSpPr txBox="1"/>
          <p:nvPr/>
        </p:nvSpPr>
        <p:spPr>
          <a:xfrm>
            <a:off x="6884720" y="2125362"/>
            <a:ext cx="3048644" cy="3046988"/>
          </a:xfrm>
          <a:prstGeom prst="rect">
            <a:avLst/>
          </a:prstGeom>
          <a:noFill/>
        </p:spPr>
        <p:txBody>
          <a:bodyPr wrap="square" lIns="0" tIns="0" rIns="0" bIns="0" rtlCol="0">
            <a:spAutoFit/>
          </a:bodyPr>
          <a:lstStyle/>
          <a:p>
            <a:pPr>
              <a:spcAft>
                <a:spcPts val="1200"/>
              </a:spcAft>
              <a:buSzPct val="100000"/>
            </a:pPr>
            <a:r>
              <a:rPr lang="en-GB" sz="2400" b="1" dirty="0">
                <a:solidFill>
                  <a:schemeClr val="bg1"/>
                </a:solidFill>
              </a:rPr>
              <a:t>Your task</a:t>
            </a:r>
          </a:p>
          <a:p>
            <a:pPr>
              <a:spcAft>
                <a:spcPts val="1200"/>
              </a:spcAft>
              <a:buSzPct val="100000"/>
            </a:pPr>
            <a:endParaRPr lang="en-GB" sz="2400" b="1" dirty="0">
              <a:solidFill>
                <a:schemeClr val="bg1"/>
              </a:solidFill>
            </a:endParaRPr>
          </a:p>
          <a:p>
            <a:pPr>
              <a:spcAft>
                <a:spcPts val="1200"/>
              </a:spcAft>
              <a:buSzPct val="100000"/>
            </a:pPr>
            <a:r>
              <a:rPr lang="en-GB" sz="2400" dirty="0">
                <a:solidFill>
                  <a:schemeClr val="bg1"/>
                </a:solidFill>
              </a:rPr>
              <a:t>Draw something that you would really like to be displayed as a jig.</a:t>
            </a:r>
          </a:p>
          <a:p>
            <a:pPr>
              <a:spcAft>
                <a:spcPts val="1200"/>
              </a:spcAft>
              <a:buSzPct val="100000"/>
            </a:pPr>
            <a:r>
              <a:rPr lang="en-GB" sz="2400" dirty="0">
                <a:solidFill>
                  <a:schemeClr val="bg1"/>
                </a:solidFill>
              </a:rPr>
              <a:t> </a:t>
            </a:r>
          </a:p>
        </p:txBody>
      </p:sp>
      <p:sp>
        <p:nvSpPr>
          <p:cNvPr id="29" name="Isosceles Triangle 28">
            <a:extLst>
              <a:ext uri="{FF2B5EF4-FFF2-40B4-BE49-F238E27FC236}">
                <a16:creationId xmlns:a16="http://schemas.microsoft.com/office/drawing/2014/main" id="{0E761E96-2F05-4CAC-8EDD-C127060219F5}"/>
              </a:ext>
            </a:extLst>
          </p:cNvPr>
          <p:cNvSpPr/>
          <p:nvPr/>
        </p:nvSpPr>
        <p:spPr>
          <a:xfrm rot="5400000">
            <a:off x="6344982" y="6379333"/>
            <a:ext cx="164076" cy="141444"/>
          </a:xfrm>
          <a:prstGeom prst="triangle">
            <a:avLst/>
          </a:prstGeom>
          <a:solidFill>
            <a:schemeClr val="accent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32" name="Rectangle 31">
            <a:hlinkClick r:id="rId2"/>
            <a:extLst>
              <a:ext uri="{FF2B5EF4-FFF2-40B4-BE49-F238E27FC236}">
                <a16:creationId xmlns:a16="http://schemas.microsoft.com/office/drawing/2014/main" id="{320D63A4-F6A7-4538-BEFB-76D3492DD0BD}"/>
              </a:ext>
            </a:extLst>
          </p:cNvPr>
          <p:cNvSpPr/>
          <p:nvPr/>
        </p:nvSpPr>
        <p:spPr>
          <a:xfrm>
            <a:off x="6497742" y="6957007"/>
            <a:ext cx="3569447"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dirty="0"/>
          </a:p>
        </p:txBody>
      </p:sp>
      <p:pic>
        <p:nvPicPr>
          <p:cNvPr id="5" name="Picture 4" descr="Graphical user interface&#10;&#10;Description automatically generated">
            <a:extLst>
              <a:ext uri="{FF2B5EF4-FFF2-40B4-BE49-F238E27FC236}">
                <a16:creationId xmlns:a16="http://schemas.microsoft.com/office/drawing/2014/main" id="{B846E02A-81A2-5444-A657-FC9B04506242}"/>
              </a:ext>
            </a:extLst>
          </p:cNvPr>
          <p:cNvPicPr>
            <a:picLocks noChangeAspect="1"/>
          </p:cNvPicPr>
          <p:nvPr/>
        </p:nvPicPr>
        <p:blipFill>
          <a:blip r:embed="rId3"/>
          <a:stretch>
            <a:fillRect/>
          </a:stretch>
        </p:blipFill>
        <p:spPr>
          <a:xfrm>
            <a:off x="290389" y="2125362"/>
            <a:ext cx="5973319" cy="2860599"/>
          </a:xfrm>
          <a:prstGeom prst="rect">
            <a:avLst/>
          </a:prstGeom>
        </p:spPr>
      </p:pic>
    </p:spTree>
    <p:extLst>
      <p:ext uri="{BB962C8B-B14F-4D97-AF65-F5344CB8AC3E}">
        <p14:creationId xmlns:p14="http://schemas.microsoft.com/office/powerpoint/2010/main" val="33718261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IN" dirty="0"/>
              <a:t>Using tech to create interactive content for learning</a:t>
            </a:r>
            <a:endParaRPr lang="en-GB" dirty="0"/>
          </a:p>
        </p:txBody>
      </p:sp>
      <p:sp>
        <p:nvSpPr>
          <p:cNvPr id="3" name="Content Placeholder 2">
            <a:extLst>
              <a:ext uri="{FF2B5EF4-FFF2-40B4-BE49-F238E27FC236}">
                <a16:creationId xmlns:a16="http://schemas.microsoft.com/office/drawing/2014/main" id="{EE8E3E65-FA65-4EA6-A4DF-4AAE66BA1FFF}"/>
              </a:ext>
            </a:extLst>
          </p:cNvPr>
          <p:cNvSpPr>
            <a:spLocks noGrp="1"/>
          </p:cNvSpPr>
          <p:nvPr>
            <p:ph idx="1"/>
          </p:nvPr>
        </p:nvSpPr>
        <p:spPr/>
        <p:txBody>
          <a:bodyPr/>
          <a:lstStyle/>
          <a:p>
            <a:r>
              <a:rPr lang="en-GB" sz="2400" b="0" dirty="0" err="1">
                <a:solidFill>
                  <a:srgbClr val="178403"/>
                </a:solidFill>
                <a:cs typeface="Arial" panose="020B0604020202020204" pitchFamily="34" charset="0"/>
              </a:rPr>
              <a:t>Froggipedia</a:t>
            </a:r>
            <a:endParaRPr lang="en-GB" sz="2400" b="0" dirty="0">
              <a:solidFill>
                <a:srgbClr val="178403"/>
              </a:solidFill>
              <a:cs typeface="Arial" panose="020B0604020202020204" pitchFamily="34" charset="0"/>
            </a:endParaRPr>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pPr/>
              <a:t>9</a:t>
            </a:fld>
            <a:endParaRPr lang="en-GB" dirty="0"/>
          </a:p>
        </p:txBody>
      </p:sp>
      <p:pic>
        <p:nvPicPr>
          <p:cNvPr id="5" name="Picture 2" descr="Image result for froggipedia">
            <a:extLst>
              <a:ext uri="{FF2B5EF4-FFF2-40B4-BE49-F238E27FC236}">
                <a16:creationId xmlns:a16="http://schemas.microsoft.com/office/drawing/2014/main" id="{4E915C65-A271-4C97-95B3-A282FBAAD8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1507" y="3465251"/>
            <a:ext cx="4703603" cy="313573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s://is5-ssl.mzstatic.com/image/thumb/Purple118/v4/25/54/ab/2554ab0a-ff5a-2709-6999-63f20b158d22/AppIcon-0-1x_U007emarketing-0-0-GLES2_U002c0-512MB-sRGB-0-0-0-85-220-0-0-0-7.png/230x0w.jpg">
            <a:extLst>
              <a:ext uri="{FF2B5EF4-FFF2-40B4-BE49-F238E27FC236}">
                <a16:creationId xmlns:a16="http://schemas.microsoft.com/office/drawing/2014/main" id="{10095D21-1FC3-441A-A961-3B008AC939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414" y="2058258"/>
            <a:ext cx="2009729" cy="200972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A808E2E6-621E-4D25-BAB1-8D6C1E9A75E4}"/>
              </a:ext>
            </a:extLst>
          </p:cNvPr>
          <p:cNvSpPr/>
          <p:nvPr/>
        </p:nvSpPr>
        <p:spPr>
          <a:xfrm>
            <a:off x="5143499" y="1512604"/>
            <a:ext cx="5174014" cy="4608000"/>
          </a:xfrm>
          <a:prstGeom prst="rect">
            <a:avLst/>
          </a:prstGeom>
          <a:solidFill>
            <a:srgbClr val="17840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8" name="TextBox 7">
            <a:extLst>
              <a:ext uri="{FF2B5EF4-FFF2-40B4-BE49-F238E27FC236}">
                <a16:creationId xmlns:a16="http://schemas.microsoft.com/office/drawing/2014/main" id="{0A40D897-373E-4E2E-ADB8-A196C07860CA}"/>
              </a:ext>
            </a:extLst>
          </p:cNvPr>
          <p:cNvSpPr txBox="1"/>
          <p:nvPr/>
        </p:nvSpPr>
        <p:spPr>
          <a:xfrm>
            <a:off x="5468998" y="1797172"/>
            <a:ext cx="4721283" cy="3847207"/>
          </a:xfrm>
          <a:prstGeom prst="rect">
            <a:avLst/>
          </a:prstGeom>
          <a:noFill/>
        </p:spPr>
        <p:txBody>
          <a:bodyPr wrap="square" lIns="0" tIns="0" rIns="0" bIns="0" rtlCol="0">
            <a:spAutoFit/>
          </a:bodyPr>
          <a:lstStyle/>
          <a:p>
            <a:pPr>
              <a:spcAft>
                <a:spcPts val="1200"/>
              </a:spcAft>
              <a:buSzPct val="100000"/>
            </a:pPr>
            <a:r>
              <a:rPr lang="en-GB" sz="2400" dirty="0">
                <a:solidFill>
                  <a:schemeClr val="bg1"/>
                </a:solidFill>
              </a:rPr>
              <a:t>What other learning experiences could be created as an app to make it easier for teachers to deliver and students to experience?</a:t>
            </a:r>
          </a:p>
          <a:p>
            <a:pPr>
              <a:spcAft>
                <a:spcPts val="1200"/>
              </a:spcAft>
              <a:buSzPct val="100000"/>
            </a:pPr>
            <a:r>
              <a:rPr lang="en-GB" sz="2400" dirty="0">
                <a:solidFill>
                  <a:schemeClr val="bg1"/>
                </a:solidFill>
              </a:rPr>
              <a:t>Why do you think this app is an example of using tech for good? Why do you think PETA (People for the Ethical Treatment of Animals) recommend this app?</a:t>
            </a:r>
          </a:p>
        </p:txBody>
      </p:sp>
    </p:spTree>
    <p:extLst>
      <p:ext uri="{BB962C8B-B14F-4D97-AF65-F5344CB8AC3E}">
        <p14:creationId xmlns:p14="http://schemas.microsoft.com/office/powerpoint/2010/main" val="4663433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LASTSLIDEVIEWED" val="400,4,Examples that show how technology is used for education"/>
</p:tagLst>
</file>

<file path=ppt/theme/theme1.xml><?xml version="1.0" encoding="utf-8"?>
<a:theme xmlns:a="http://schemas.openxmlformats.org/drawingml/2006/main" name="PwC">
  <a:themeElements>
    <a:clrScheme name="Tech We Can">
      <a:dk1>
        <a:srgbClr val="000000"/>
      </a:dk1>
      <a:lt1>
        <a:srgbClr val="FFFFFF"/>
      </a:lt1>
      <a:dk2>
        <a:srgbClr val="2F2F53"/>
      </a:dk2>
      <a:lt2>
        <a:srgbClr val="DEDEDE"/>
      </a:lt2>
      <a:accent1>
        <a:srgbClr val="1F2E79"/>
      </a:accent1>
      <a:accent2>
        <a:srgbClr val="60A0FA"/>
      </a:accent2>
      <a:accent3>
        <a:srgbClr val="EC5750"/>
      </a:accent3>
      <a:accent4>
        <a:srgbClr val="FACE78"/>
      </a:accent4>
      <a:accent5>
        <a:srgbClr val="2D2C31"/>
      </a:accent5>
      <a:accent6>
        <a:srgbClr val="0B8C98"/>
      </a:accent6>
      <a:hlink>
        <a:srgbClr val="60A0FA"/>
      </a:hlink>
      <a:folHlink>
        <a:srgbClr val="2D2C31"/>
      </a:folHlink>
    </a:clrScheme>
    <a:fontScheme name="Custom 1">
      <a:majorFont>
        <a:latin typeface="Arial"/>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extLst>
    <a:ext uri="{05A4C25C-085E-4340-85A3-A5531E510DB2}">
      <thm15:themeFamily xmlns:thm15="http://schemas.microsoft.com/office/thememl/2012/main" name="PwC 16x9 PowerPoint 08Oct2018" id="{BF377696-7D08-47D2-AF19-27D76F4E8FB7}" vid="{71BF8C14-62C8-40A5-97EF-74ED9907CD5B}"/>
    </a:ext>
  </a:extLst>
</a:theme>
</file>

<file path=ppt/theme/theme2.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theme>
</file>

<file path=ppt/theme/theme3.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theme>
</file>

<file path=docProps/app.xml><?xml version="1.0" encoding="utf-8"?>
<Properties xmlns="http://schemas.openxmlformats.org/officeDocument/2006/extended-properties" xmlns:vt="http://schemas.openxmlformats.org/officeDocument/2006/docPropsVTypes">
  <Template>PwC_16x9_PowerPoint_Template_2018</Template>
  <TotalTime>0</TotalTime>
  <Words>665</Words>
  <Application>Microsoft Office PowerPoint</Application>
  <PresentationFormat>Custom</PresentationFormat>
  <Paragraphs>88</Paragraphs>
  <Slides>13</Slides>
  <Notes>1</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HelveticaNeueLT W1G 55 Roman</vt:lpstr>
      <vt:lpstr>PwC</vt:lpstr>
      <vt:lpstr>Tech for Education: Teacher notes</vt:lpstr>
      <vt:lpstr>Share homework</vt:lpstr>
      <vt:lpstr>Education</vt:lpstr>
      <vt:lpstr>Examples that show how technology is used for education</vt:lpstr>
      <vt:lpstr>Careers in Tech for Education</vt:lpstr>
      <vt:lpstr>Meet today’s role model</vt:lpstr>
      <vt:lpstr>Using augmented reality to learn</vt:lpstr>
      <vt:lpstr>JigSpace</vt:lpstr>
      <vt:lpstr>Using tech to create interactive content for learning</vt:lpstr>
      <vt:lpstr>ChatterPix Kids</vt:lpstr>
      <vt:lpstr>Could you imagine if your teacher was a hologram?</vt:lpstr>
      <vt:lpstr>Class discussion </vt:lpstr>
      <vt:lpstr>Homework</vt:lpstr>
    </vt:vector>
  </TitlesOfParts>
  <Manager/>
  <Company>PricewaterhouseCoopers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  dolor sit amet consectetuer</dc:title>
  <dc:subject/>
  <dc:creator>Mark Scales</dc:creator>
  <cp:keywords/>
  <dc:description/>
  <cp:lastModifiedBy>Poppy Patel</cp:lastModifiedBy>
  <cp:revision>151</cp:revision>
  <dcterms:created xsi:type="dcterms:W3CDTF">2018-10-18T09:26:04Z</dcterms:created>
  <dcterms:modified xsi:type="dcterms:W3CDTF">2025-09-23T11:20:55Z</dcterms:modified>
  <cp:category/>
</cp:coreProperties>
</file>